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306" r:id="rId2"/>
    <p:sldId id="302" r:id="rId3"/>
    <p:sldId id="303" r:id="rId4"/>
    <p:sldId id="258" r:id="rId5"/>
    <p:sldId id="304" r:id="rId6"/>
    <p:sldId id="289" r:id="rId7"/>
    <p:sldId id="290" r:id="rId8"/>
    <p:sldId id="291" r:id="rId9"/>
    <p:sldId id="292" r:id="rId10"/>
    <p:sldId id="261" r:id="rId11"/>
    <p:sldId id="262" r:id="rId12"/>
    <p:sldId id="263" r:id="rId13"/>
    <p:sldId id="282" r:id="rId14"/>
    <p:sldId id="264" r:id="rId15"/>
    <p:sldId id="278" r:id="rId16"/>
    <p:sldId id="265" r:id="rId17"/>
    <p:sldId id="266" r:id="rId18"/>
    <p:sldId id="283" r:id="rId19"/>
    <p:sldId id="294" r:id="rId20"/>
    <p:sldId id="267" r:id="rId21"/>
    <p:sldId id="295" r:id="rId22"/>
    <p:sldId id="284" r:id="rId23"/>
    <p:sldId id="272" r:id="rId24"/>
    <p:sldId id="270" r:id="rId25"/>
    <p:sldId id="285" r:id="rId26"/>
    <p:sldId id="286" r:id="rId27"/>
    <p:sldId id="305" r:id="rId28"/>
  </p:sldIdLst>
  <p:sldSz cx="9144000" cy="6858000" type="screen4x3"/>
  <p:notesSz cx="6858000" cy="9144000"/>
  <p:custDataLst>
    <p:tags r:id="rId3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FF"/>
    <a:srgbClr val="FF0000"/>
    <a:srgbClr val="3333FF"/>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21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39E81B7-6F49-4059-8014-F27D8ACF2FC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531077C1-ED31-48BD-B139-EF28809C1F52}" type="slidenum">
              <a:rPr lang="en-US" smtClean="0"/>
              <a:pPr/>
              <a:t>10</a:t>
            </a:fld>
            <a:endParaRPr lang="en-US" smtClean="0"/>
          </a:p>
        </p:txBody>
      </p:sp>
      <p:sp>
        <p:nvSpPr>
          <p:cNvPr id="29699" name="Slide Image Placeholder 1"/>
          <p:cNvSpPr>
            <a:spLocks noGrp="1" noRot="1" noChangeAspect="1" noTextEdit="1"/>
          </p:cNvSpPr>
          <p:nvPr>
            <p:ph type="sldImg"/>
          </p:nvPr>
        </p:nvSpPr>
        <p:spPr>
          <a:ln/>
        </p:spPr>
      </p:sp>
      <p:sp>
        <p:nvSpPr>
          <p:cNvPr id="29700" name="Notes Placeholder 2"/>
          <p:cNvSpPr>
            <a:spLocks noGrp="1"/>
          </p:cNvSpPr>
          <p:nvPr>
            <p:ph type="body" idx="1"/>
          </p:nvPr>
        </p:nvSpPr>
        <p:spPr>
          <a:noFill/>
          <a:ln/>
        </p:spPr>
        <p:txBody>
          <a:bodyPr/>
          <a:lstStyle/>
          <a:p>
            <a:pPr eaLnBrk="1" hangingPunct="1">
              <a:spcBef>
                <a:spcPct val="0"/>
              </a:spcBef>
            </a:pPr>
            <a:endParaRPr lang="vi-VN" smtClean="0"/>
          </a:p>
        </p:txBody>
      </p:sp>
      <p:sp>
        <p:nvSpPr>
          <p:cNvPr id="2"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8349EE60-F481-4B15-8E7E-38C9A243EF9F}" type="slidenum">
              <a:rPr lang="en-US" sz="1200">
                <a:latin typeface="+mn-lt"/>
              </a:rPr>
              <a:pPr algn="r">
                <a:defRPr/>
              </a:pPr>
              <a:t>10</a:t>
            </a:fld>
            <a:endParaRPr lang="en-US" sz="1200">
              <a:latin typeface="+mn-l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vi-VN" smtClean="0"/>
          </a:p>
        </p:txBody>
      </p:sp>
      <p:sp>
        <p:nvSpPr>
          <p:cNvPr id="38916" name="Slide Number Placeholder 3"/>
          <p:cNvSpPr>
            <a:spLocks noGrp="1"/>
          </p:cNvSpPr>
          <p:nvPr>
            <p:ph type="sldNum" sz="quarter" idx="5"/>
          </p:nvPr>
        </p:nvSpPr>
        <p:spPr>
          <a:noFill/>
        </p:spPr>
        <p:txBody>
          <a:bodyPr/>
          <a:lstStyle/>
          <a:p>
            <a:fld id="{6CDB2C6F-3B44-4BA1-85B9-3428C44230BA}" type="slidenum">
              <a:rPr lang="en-US" smtClean="0"/>
              <a:pPr/>
              <a:t>19</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C5C65A5-62DD-441C-9120-293901C43337}" type="slidenum">
              <a:rPr lang="en-US" smtClean="0"/>
              <a:pPr/>
              <a:t>20</a:t>
            </a:fld>
            <a:endParaRPr lang="en-US" smtClean="0"/>
          </a:p>
        </p:txBody>
      </p:sp>
      <p:sp>
        <p:nvSpPr>
          <p:cNvPr id="39939" name="Slide Image Placeholder 1"/>
          <p:cNvSpPr>
            <a:spLocks noGrp="1" noRot="1" noChangeAspect="1" noTextEdit="1"/>
          </p:cNvSpPr>
          <p:nvPr>
            <p:ph type="sldImg"/>
          </p:nvPr>
        </p:nvSpPr>
        <p:spPr>
          <a:ln/>
        </p:spPr>
      </p:sp>
      <p:sp>
        <p:nvSpPr>
          <p:cNvPr id="39940" name="Notes Placeholder 2"/>
          <p:cNvSpPr>
            <a:spLocks noGrp="1"/>
          </p:cNvSpPr>
          <p:nvPr>
            <p:ph type="body" idx="1"/>
          </p:nvPr>
        </p:nvSpPr>
        <p:spPr>
          <a:noFill/>
          <a:ln/>
        </p:spPr>
        <p:txBody>
          <a:bodyPr/>
          <a:lstStyle/>
          <a:p>
            <a:pPr eaLnBrk="1" hangingPunct="1">
              <a:spcBef>
                <a:spcPct val="0"/>
              </a:spcBef>
            </a:pPr>
            <a:endParaRPr lang="vi-VN" smtClean="0"/>
          </a:p>
        </p:txBody>
      </p:sp>
      <p:sp>
        <p:nvSpPr>
          <p:cNvPr id="33795"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97A2E30C-75C9-4F9D-BEB7-1DD189712576}" type="slidenum">
              <a:rPr lang="en-US" sz="1200">
                <a:latin typeface="+mn-lt"/>
              </a:rPr>
              <a:pPr algn="r">
                <a:defRPr/>
              </a:pPr>
              <a:t>20</a:t>
            </a:fld>
            <a:endParaRPr lang="en-US" sz="1200">
              <a:latin typeface="+mn-l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A27CABF-D88B-456B-B54D-9E9BB89F59C7}" type="slidenum">
              <a:rPr lang="en-US" smtClean="0"/>
              <a:pPr/>
              <a:t>22</a:t>
            </a:fld>
            <a:endParaRPr lang="en-US" smtClean="0"/>
          </a:p>
        </p:txBody>
      </p:sp>
      <p:sp>
        <p:nvSpPr>
          <p:cNvPr id="40963" name="Slide Image Placeholder 1"/>
          <p:cNvSpPr>
            <a:spLocks noGrp="1" noRot="1" noChangeAspect="1" noTextEdit="1"/>
          </p:cNvSpPr>
          <p:nvPr>
            <p:ph type="sldImg"/>
          </p:nvPr>
        </p:nvSpPr>
        <p:spPr>
          <a:ln/>
        </p:spPr>
      </p:sp>
      <p:sp>
        <p:nvSpPr>
          <p:cNvPr id="40964" name="Notes Placeholder 2"/>
          <p:cNvSpPr>
            <a:spLocks noGrp="1"/>
          </p:cNvSpPr>
          <p:nvPr>
            <p:ph type="body" idx="1"/>
          </p:nvPr>
        </p:nvSpPr>
        <p:spPr>
          <a:noFill/>
          <a:ln/>
        </p:spPr>
        <p:txBody>
          <a:bodyPr/>
          <a:lstStyle/>
          <a:p>
            <a:pPr eaLnBrk="1" hangingPunct="1">
              <a:spcBef>
                <a:spcPct val="0"/>
              </a:spcBef>
            </a:pPr>
            <a:endParaRPr lang="vi-VN" smtClean="0"/>
          </a:p>
        </p:txBody>
      </p:sp>
      <p:sp>
        <p:nvSpPr>
          <p:cNvPr id="33795"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B0DB5984-FB3A-4688-B34A-12C5A639867D}" type="slidenum">
              <a:rPr lang="en-US" sz="1200">
                <a:latin typeface="+mn-lt"/>
              </a:rPr>
              <a:pPr algn="r">
                <a:defRPr/>
              </a:pPr>
              <a:t>22</a:t>
            </a:fld>
            <a:endParaRPr lang="en-US" sz="1200">
              <a:latin typeface="+mn-l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DC7AC23-BA6E-4F90-BC5E-45013EE013D8}" type="slidenum">
              <a:rPr lang="en-US" smtClean="0"/>
              <a:pPr/>
              <a:t>24</a:t>
            </a:fld>
            <a:endParaRPr lang="en-US" smtClean="0"/>
          </a:p>
        </p:txBody>
      </p:sp>
      <p:sp>
        <p:nvSpPr>
          <p:cNvPr id="41987" name="Slide Image Placeholder 1"/>
          <p:cNvSpPr>
            <a:spLocks noGrp="1" noRot="1" noChangeAspect="1" noTextEdit="1"/>
          </p:cNvSpPr>
          <p:nvPr>
            <p:ph type="sldImg"/>
          </p:nvPr>
        </p:nvSpPr>
        <p:spPr>
          <a:ln/>
        </p:spPr>
      </p:sp>
      <p:sp>
        <p:nvSpPr>
          <p:cNvPr id="41988" name="Notes Placeholder 2"/>
          <p:cNvSpPr>
            <a:spLocks noGrp="1"/>
          </p:cNvSpPr>
          <p:nvPr>
            <p:ph type="body" idx="1"/>
          </p:nvPr>
        </p:nvSpPr>
        <p:spPr>
          <a:noFill/>
          <a:ln/>
        </p:spPr>
        <p:txBody>
          <a:bodyPr/>
          <a:lstStyle/>
          <a:p>
            <a:pPr eaLnBrk="1" hangingPunct="1">
              <a:spcBef>
                <a:spcPct val="0"/>
              </a:spcBef>
            </a:pPr>
            <a:endParaRPr lang="vi-VN" smtClean="0"/>
          </a:p>
        </p:txBody>
      </p:sp>
      <p:sp>
        <p:nvSpPr>
          <p:cNvPr id="39939"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DB847A24-5E8C-469A-99CC-C2AE348BD6FE}" type="slidenum">
              <a:rPr lang="en-US" sz="1200">
                <a:latin typeface="+mn-lt"/>
              </a:rPr>
              <a:pPr algn="r">
                <a:defRPr/>
              </a:pPr>
              <a:t>24</a:t>
            </a:fld>
            <a:endParaRPr lang="en-US" sz="1200">
              <a:latin typeface="+mn-l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7B3BF50A-9C2A-493A-A7B5-E15E4DADAC27}" type="slidenum">
              <a:rPr lang="en-US" smtClean="0"/>
              <a:pPr/>
              <a:t>25</a:t>
            </a:fld>
            <a:endParaRPr lang="en-US" smtClean="0"/>
          </a:p>
        </p:txBody>
      </p:sp>
      <p:sp>
        <p:nvSpPr>
          <p:cNvPr id="43011" name="Slide Image Placeholder 1"/>
          <p:cNvSpPr>
            <a:spLocks noGrp="1" noRot="1" noChangeAspect="1" noTextEdit="1"/>
          </p:cNvSpPr>
          <p:nvPr>
            <p:ph type="sldImg"/>
          </p:nvPr>
        </p:nvSpPr>
        <p:spPr>
          <a:ln/>
        </p:spPr>
      </p:sp>
      <p:sp>
        <p:nvSpPr>
          <p:cNvPr id="43012" name="Notes Placeholder 2"/>
          <p:cNvSpPr>
            <a:spLocks noGrp="1"/>
          </p:cNvSpPr>
          <p:nvPr>
            <p:ph type="body" idx="1"/>
          </p:nvPr>
        </p:nvSpPr>
        <p:spPr>
          <a:noFill/>
          <a:ln/>
        </p:spPr>
        <p:txBody>
          <a:bodyPr/>
          <a:lstStyle/>
          <a:p>
            <a:pPr eaLnBrk="1" hangingPunct="1">
              <a:spcBef>
                <a:spcPct val="0"/>
              </a:spcBef>
            </a:pPr>
            <a:endParaRPr lang="vi-VN" smtClean="0"/>
          </a:p>
        </p:txBody>
      </p:sp>
      <p:sp>
        <p:nvSpPr>
          <p:cNvPr id="39939"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43F15548-B689-41E8-8209-FC972EF9748D}" type="slidenum">
              <a:rPr lang="en-US" sz="1200">
                <a:latin typeface="+mn-lt"/>
              </a:rPr>
              <a:pPr algn="r">
                <a:defRPr/>
              </a:pPr>
              <a:t>25</a:t>
            </a:fld>
            <a:endParaRPr lang="en-US" sz="1200">
              <a:latin typeface="+mn-l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C75F75EF-5EAB-4730-BEAB-18DF83F8E3B7}" type="slidenum">
              <a:rPr lang="en-US" smtClean="0"/>
              <a:pPr/>
              <a:t>26</a:t>
            </a:fld>
            <a:endParaRPr lang="en-US" smtClean="0"/>
          </a:p>
        </p:txBody>
      </p:sp>
      <p:sp>
        <p:nvSpPr>
          <p:cNvPr id="44035" name="Slide Image Placeholder 1"/>
          <p:cNvSpPr>
            <a:spLocks noGrp="1" noRot="1" noChangeAspect="1" noTextEdit="1"/>
          </p:cNvSpPr>
          <p:nvPr>
            <p:ph type="sldImg"/>
          </p:nvPr>
        </p:nvSpPr>
        <p:spPr>
          <a:ln/>
        </p:spPr>
      </p:sp>
      <p:sp>
        <p:nvSpPr>
          <p:cNvPr id="44036" name="Notes Placeholder 2"/>
          <p:cNvSpPr>
            <a:spLocks noGrp="1"/>
          </p:cNvSpPr>
          <p:nvPr>
            <p:ph type="body" idx="1"/>
          </p:nvPr>
        </p:nvSpPr>
        <p:spPr>
          <a:noFill/>
          <a:ln/>
        </p:spPr>
        <p:txBody>
          <a:bodyPr/>
          <a:lstStyle/>
          <a:p>
            <a:pPr eaLnBrk="1" hangingPunct="1">
              <a:spcBef>
                <a:spcPct val="0"/>
              </a:spcBef>
            </a:pPr>
            <a:endParaRPr lang="vi-VN" smtClean="0"/>
          </a:p>
        </p:txBody>
      </p:sp>
      <p:sp>
        <p:nvSpPr>
          <p:cNvPr id="39939"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33E8D350-56BF-489C-AF63-2DBA38F56B1A}" type="slidenum">
              <a:rPr lang="en-US" sz="1200">
                <a:latin typeface="+mn-lt"/>
              </a:rPr>
              <a:pPr algn="r">
                <a:defRPr/>
              </a:pPr>
              <a:t>26</a:t>
            </a:fld>
            <a:endParaRPr lang="en-US" sz="1200">
              <a:latin typeface="+mn-lt"/>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8C33BAB5-9FEF-44AD-8DA2-2128551B9CE0}" type="slidenum">
              <a:rPr lang="vi-VN" smtClean="0"/>
              <a:pPr/>
              <a:t>27</a:t>
            </a:fld>
            <a:endParaRPr lang="vi-VN"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vi-V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FDD66FE-0AAA-4F9E-AF12-85052004C346}" type="slidenum">
              <a:rPr lang="en-US" smtClean="0"/>
              <a:pPr/>
              <a:t>11</a:t>
            </a:fld>
            <a:endParaRPr lang="en-US" smtClean="0"/>
          </a:p>
        </p:txBody>
      </p:sp>
      <p:sp>
        <p:nvSpPr>
          <p:cNvPr id="30723" name="Slide Image Placeholder 1"/>
          <p:cNvSpPr>
            <a:spLocks noGrp="1" noRot="1" noChangeAspect="1" noTextEdit="1"/>
          </p:cNvSpPr>
          <p:nvPr>
            <p:ph type="sldImg"/>
          </p:nvPr>
        </p:nvSpPr>
        <p:spPr>
          <a:ln/>
        </p:spPr>
      </p:sp>
      <p:sp>
        <p:nvSpPr>
          <p:cNvPr id="30724" name="Notes Placeholder 2"/>
          <p:cNvSpPr>
            <a:spLocks noGrp="1"/>
          </p:cNvSpPr>
          <p:nvPr>
            <p:ph type="body" idx="1"/>
          </p:nvPr>
        </p:nvSpPr>
        <p:spPr>
          <a:noFill/>
          <a:ln/>
        </p:spPr>
        <p:txBody>
          <a:bodyPr/>
          <a:lstStyle/>
          <a:p>
            <a:pPr eaLnBrk="1" hangingPunct="1">
              <a:spcBef>
                <a:spcPct val="0"/>
              </a:spcBef>
            </a:pPr>
            <a:endParaRPr lang="vi-VN" smtClean="0"/>
          </a:p>
        </p:txBody>
      </p:sp>
      <p:sp>
        <p:nvSpPr>
          <p:cNvPr id="23555"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E4D4ACD-70A1-4071-A376-854D85DBDFE6}" type="slidenum">
              <a:rPr lang="en-US" sz="1200">
                <a:latin typeface="+mn-lt"/>
              </a:rPr>
              <a:pPr algn="r">
                <a:defRPr/>
              </a:pPr>
              <a:t>11</a:t>
            </a:fld>
            <a:endParaRPr lang="en-US" sz="120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DE576425-21E2-4A53-A515-32F20AE6DF5D}" type="slidenum">
              <a:rPr lang="en-US" smtClean="0"/>
              <a:pPr/>
              <a:t>12</a:t>
            </a:fld>
            <a:endParaRPr lang="en-US" smtClean="0"/>
          </a:p>
        </p:txBody>
      </p:sp>
      <p:sp>
        <p:nvSpPr>
          <p:cNvPr id="31747" name="Slide Image Placeholder 1"/>
          <p:cNvSpPr>
            <a:spLocks noGrp="1" noRot="1" noChangeAspect="1" noTextEdit="1"/>
          </p:cNvSpPr>
          <p:nvPr>
            <p:ph type="sldImg"/>
          </p:nvPr>
        </p:nvSpPr>
        <p:spPr>
          <a:ln/>
        </p:spPr>
      </p:sp>
      <p:sp>
        <p:nvSpPr>
          <p:cNvPr id="31748" name="Notes Placeholder 2"/>
          <p:cNvSpPr>
            <a:spLocks noGrp="1"/>
          </p:cNvSpPr>
          <p:nvPr>
            <p:ph type="body" idx="1"/>
          </p:nvPr>
        </p:nvSpPr>
        <p:spPr>
          <a:noFill/>
          <a:ln/>
        </p:spPr>
        <p:txBody>
          <a:bodyPr/>
          <a:lstStyle/>
          <a:p>
            <a:pPr eaLnBrk="1" hangingPunct="1">
              <a:spcBef>
                <a:spcPct val="0"/>
              </a:spcBef>
            </a:pPr>
            <a:endParaRPr lang="vi-VN" smtClean="0"/>
          </a:p>
        </p:txBody>
      </p:sp>
      <p:sp>
        <p:nvSpPr>
          <p:cNvPr id="25603"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C6E73677-AE93-46EE-BA9F-7BF763EF9BA2}" type="slidenum">
              <a:rPr lang="en-US" sz="1200">
                <a:latin typeface="+mn-lt"/>
              </a:rPr>
              <a:pPr algn="r">
                <a:defRPr/>
              </a:pPr>
              <a:t>12</a:t>
            </a:fld>
            <a:endParaRPr lang="en-US" sz="120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F95798BB-F6E7-459F-8A3C-8AE202C54041}" type="slidenum">
              <a:rPr lang="en-US" smtClean="0"/>
              <a:pPr/>
              <a:t>13</a:t>
            </a:fld>
            <a:endParaRPr lang="en-US" smtClean="0"/>
          </a:p>
        </p:txBody>
      </p:sp>
      <p:sp>
        <p:nvSpPr>
          <p:cNvPr id="32771" name="Slide Image Placeholder 1"/>
          <p:cNvSpPr>
            <a:spLocks noGrp="1" noRot="1" noChangeAspect="1" noTextEdit="1"/>
          </p:cNvSpPr>
          <p:nvPr>
            <p:ph type="sldImg"/>
          </p:nvPr>
        </p:nvSpPr>
        <p:spPr>
          <a:ln/>
        </p:spPr>
      </p:sp>
      <p:sp>
        <p:nvSpPr>
          <p:cNvPr id="32772" name="Notes Placeholder 2"/>
          <p:cNvSpPr>
            <a:spLocks noGrp="1"/>
          </p:cNvSpPr>
          <p:nvPr>
            <p:ph type="body" idx="1"/>
          </p:nvPr>
        </p:nvSpPr>
        <p:spPr>
          <a:noFill/>
          <a:ln/>
        </p:spPr>
        <p:txBody>
          <a:bodyPr/>
          <a:lstStyle/>
          <a:p>
            <a:pPr eaLnBrk="1" hangingPunct="1">
              <a:spcBef>
                <a:spcPct val="0"/>
              </a:spcBef>
            </a:pPr>
            <a:endParaRPr lang="vi-VN" smtClean="0"/>
          </a:p>
        </p:txBody>
      </p:sp>
      <p:sp>
        <p:nvSpPr>
          <p:cNvPr id="25603"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DCD17576-D61E-4265-8936-DA5894C54CA0}" type="slidenum">
              <a:rPr lang="en-US" sz="1200">
                <a:latin typeface="+mn-lt"/>
              </a:rPr>
              <a:pPr algn="r">
                <a:defRPr/>
              </a:pPr>
              <a:t>13</a:t>
            </a:fld>
            <a:endParaRPr lang="en-US" sz="1200">
              <a:latin typeface="+mn-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AB2E88F4-23BE-45B8-AE31-3ACDE12BE658}" type="slidenum">
              <a:rPr lang="en-US" smtClean="0"/>
              <a:pPr/>
              <a:t>14</a:t>
            </a:fld>
            <a:endParaRPr lang="en-US" smtClean="0"/>
          </a:p>
        </p:txBody>
      </p:sp>
      <p:sp>
        <p:nvSpPr>
          <p:cNvPr id="33795" name="Slide Image Placeholder 1"/>
          <p:cNvSpPr>
            <a:spLocks noGrp="1" noRot="1" noChangeAspect="1" noTextEdit="1"/>
          </p:cNvSpPr>
          <p:nvPr>
            <p:ph type="sldImg"/>
          </p:nvPr>
        </p:nvSpPr>
        <p:spPr>
          <a:ln/>
        </p:spPr>
      </p:sp>
      <p:sp>
        <p:nvSpPr>
          <p:cNvPr id="33796" name="Notes Placeholder 2"/>
          <p:cNvSpPr>
            <a:spLocks noGrp="1"/>
          </p:cNvSpPr>
          <p:nvPr>
            <p:ph type="body" idx="1"/>
          </p:nvPr>
        </p:nvSpPr>
        <p:spPr>
          <a:noFill/>
          <a:ln/>
        </p:spPr>
        <p:txBody>
          <a:bodyPr/>
          <a:lstStyle/>
          <a:p>
            <a:pPr eaLnBrk="1" hangingPunct="1">
              <a:spcBef>
                <a:spcPct val="0"/>
              </a:spcBef>
            </a:pPr>
            <a:endParaRPr lang="vi-VN" smtClean="0"/>
          </a:p>
        </p:txBody>
      </p:sp>
      <p:sp>
        <p:nvSpPr>
          <p:cNvPr id="2"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5C5B340-093C-4026-9EF2-612B54014672}" type="slidenum">
              <a:rPr lang="en-US" sz="1200">
                <a:latin typeface="+mn-lt"/>
              </a:rPr>
              <a:pPr algn="r">
                <a:defRPr/>
              </a:pPr>
              <a:t>14</a:t>
            </a:fld>
            <a:endParaRPr lang="en-US" sz="1200">
              <a:latin typeface="+mn-l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E42F127-3DF6-40AD-8643-590DF44E482F}" type="slidenum">
              <a:rPr lang="en-US" sz="1200"/>
              <a:pPr algn="r"/>
              <a:t>15</a:t>
            </a:fld>
            <a:endParaRPr lang="en-US" sz="1200"/>
          </a:p>
        </p:txBody>
      </p:sp>
      <p:sp>
        <p:nvSpPr>
          <p:cNvPr id="34819" name="Slide Image Placeholder 1"/>
          <p:cNvSpPr>
            <a:spLocks noGrp="1" noRot="1" noChangeAspect="1" noTextEdit="1"/>
          </p:cNvSpPr>
          <p:nvPr>
            <p:ph type="sldImg"/>
          </p:nvPr>
        </p:nvSpPr>
        <p:spPr>
          <a:ln/>
        </p:spPr>
      </p:sp>
      <p:sp>
        <p:nvSpPr>
          <p:cNvPr id="34820" name="Notes Placeholder 2"/>
          <p:cNvSpPr>
            <a:spLocks noGrp="1"/>
          </p:cNvSpPr>
          <p:nvPr>
            <p:ph type="body" idx="1"/>
          </p:nvPr>
        </p:nvSpPr>
        <p:spPr>
          <a:noFill/>
          <a:ln/>
        </p:spPr>
        <p:txBody>
          <a:bodyPr/>
          <a:lstStyle/>
          <a:p>
            <a:pPr eaLnBrk="1" hangingPunct="1">
              <a:spcBef>
                <a:spcPct val="0"/>
              </a:spcBef>
            </a:pPr>
            <a:endParaRPr lang="vi-VN" smtClean="0"/>
          </a:p>
        </p:txBody>
      </p:sp>
      <p:sp>
        <p:nvSpPr>
          <p:cNvPr id="19459"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EDB01E49-69EC-4678-BEED-D844536509A0}" type="slidenum">
              <a:rPr lang="en-US" sz="1200">
                <a:latin typeface="+mn-lt"/>
              </a:rPr>
              <a:pPr algn="r">
                <a:defRPr/>
              </a:pPr>
              <a:t>15</a:t>
            </a:fld>
            <a:endParaRPr lang="en-US" sz="1200">
              <a:latin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D51E4DE0-2A6A-4DED-9C34-C2AA28EA4176}" type="slidenum">
              <a:rPr lang="en-US" smtClean="0"/>
              <a:pPr/>
              <a:t>16</a:t>
            </a:fld>
            <a:endParaRPr lang="en-US" smtClean="0"/>
          </a:p>
        </p:txBody>
      </p:sp>
      <p:sp>
        <p:nvSpPr>
          <p:cNvPr id="35843" name="Slide Image Placeholder 1"/>
          <p:cNvSpPr>
            <a:spLocks noGrp="1" noRot="1" noChangeAspect="1" noTextEdit="1"/>
          </p:cNvSpPr>
          <p:nvPr>
            <p:ph type="sldImg"/>
          </p:nvPr>
        </p:nvSpPr>
        <p:spPr>
          <a:ln/>
        </p:spPr>
      </p:sp>
      <p:sp>
        <p:nvSpPr>
          <p:cNvPr id="35844" name="Notes Placeholder 2"/>
          <p:cNvSpPr>
            <a:spLocks noGrp="1"/>
          </p:cNvSpPr>
          <p:nvPr>
            <p:ph type="body" idx="1"/>
          </p:nvPr>
        </p:nvSpPr>
        <p:spPr>
          <a:noFill/>
          <a:ln/>
        </p:spPr>
        <p:txBody>
          <a:bodyPr/>
          <a:lstStyle/>
          <a:p>
            <a:pPr eaLnBrk="1" hangingPunct="1">
              <a:spcBef>
                <a:spcPct val="0"/>
              </a:spcBef>
            </a:pPr>
            <a:endParaRPr lang="vi-VN" smtClean="0"/>
          </a:p>
        </p:txBody>
      </p:sp>
      <p:sp>
        <p:nvSpPr>
          <p:cNvPr id="29699"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FA728C0E-213E-4FDC-B970-616D7B3B7289}" type="slidenum">
              <a:rPr lang="en-US" sz="1200">
                <a:latin typeface="+mn-lt"/>
              </a:rPr>
              <a:pPr algn="r">
                <a:defRPr/>
              </a:pPr>
              <a:t>16</a:t>
            </a:fld>
            <a:endParaRPr lang="en-US" sz="1200">
              <a:latin typeface="+mn-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71DD495-FE0B-4354-BB23-1B733D4A7C52}" type="slidenum">
              <a:rPr lang="en-US" smtClean="0"/>
              <a:pPr/>
              <a:t>17</a:t>
            </a:fld>
            <a:endParaRPr lang="en-US" smtClean="0"/>
          </a:p>
        </p:txBody>
      </p:sp>
      <p:sp>
        <p:nvSpPr>
          <p:cNvPr id="36867" name="Slide Image Placeholder 1"/>
          <p:cNvSpPr>
            <a:spLocks noGrp="1" noRot="1" noChangeAspect="1" noTextEdit="1"/>
          </p:cNvSpPr>
          <p:nvPr>
            <p:ph type="sldImg"/>
          </p:nvPr>
        </p:nvSpPr>
        <p:spPr>
          <a:ln/>
        </p:spPr>
      </p:sp>
      <p:sp>
        <p:nvSpPr>
          <p:cNvPr id="36868" name="Notes Placeholder 2"/>
          <p:cNvSpPr>
            <a:spLocks noGrp="1"/>
          </p:cNvSpPr>
          <p:nvPr>
            <p:ph type="body" idx="1"/>
          </p:nvPr>
        </p:nvSpPr>
        <p:spPr>
          <a:noFill/>
          <a:ln/>
        </p:spPr>
        <p:txBody>
          <a:bodyPr/>
          <a:lstStyle/>
          <a:p>
            <a:pPr eaLnBrk="1" hangingPunct="1">
              <a:spcBef>
                <a:spcPct val="0"/>
              </a:spcBef>
            </a:pPr>
            <a:endParaRPr lang="vi-VN" smtClean="0"/>
          </a:p>
        </p:txBody>
      </p:sp>
      <p:sp>
        <p:nvSpPr>
          <p:cNvPr id="31747"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8F2D3585-3A80-4390-B92A-2B012EC81A68}" type="slidenum">
              <a:rPr lang="en-US" sz="1200">
                <a:latin typeface="+mn-lt"/>
              </a:rPr>
              <a:pPr algn="r">
                <a:defRPr/>
              </a:pPr>
              <a:t>17</a:t>
            </a:fld>
            <a:endParaRPr lang="en-US" sz="1200">
              <a:latin typeface="+mn-l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B8EF9AC-74CB-41E1-808F-95A779312671}" type="slidenum">
              <a:rPr lang="en-US" smtClean="0"/>
              <a:pPr/>
              <a:t>18</a:t>
            </a:fld>
            <a:endParaRPr lang="en-US" smtClean="0"/>
          </a:p>
        </p:txBody>
      </p:sp>
      <p:sp>
        <p:nvSpPr>
          <p:cNvPr id="37891" name="Slide Image Placeholder 1"/>
          <p:cNvSpPr>
            <a:spLocks noGrp="1" noRot="1" noChangeAspect="1" noTextEdit="1"/>
          </p:cNvSpPr>
          <p:nvPr>
            <p:ph type="sldImg"/>
          </p:nvPr>
        </p:nvSpPr>
        <p:spPr>
          <a:ln/>
        </p:spPr>
      </p:sp>
      <p:sp>
        <p:nvSpPr>
          <p:cNvPr id="37892" name="Notes Placeholder 2"/>
          <p:cNvSpPr>
            <a:spLocks noGrp="1"/>
          </p:cNvSpPr>
          <p:nvPr>
            <p:ph type="body" idx="1"/>
          </p:nvPr>
        </p:nvSpPr>
        <p:spPr>
          <a:noFill/>
          <a:ln/>
        </p:spPr>
        <p:txBody>
          <a:bodyPr/>
          <a:lstStyle/>
          <a:p>
            <a:pPr eaLnBrk="1" hangingPunct="1">
              <a:spcBef>
                <a:spcPct val="0"/>
              </a:spcBef>
            </a:pPr>
            <a:endParaRPr lang="vi-VN" smtClean="0"/>
          </a:p>
        </p:txBody>
      </p:sp>
      <p:sp>
        <p:nvSpPr>
          <p:cNvPr id="31747"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082CF98E-BCC1-4C96-9170-D34C9D6C9D6F}" type="slidenum">
              <a:rPr lang="en-US" sz="1200">
                <a:latin typeface="+mn-lt"/>
              </a:rPr>
              <a:pPr algn="r">
                <a:defRPr/>
              </a:pPr>
              <a:t>18</a:t>
            </a:fld>
            <a:endParaRPr lang="en-US" sz="1200">
              <a:latin typeface="+mn-l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29EF5E-34D6-4D51-936A-E9E4EF38D74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6EE86C-ABB7-440D-8B72-15B5DA9B3FE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20AD97-E0FA-44B0-A138-7C31D01C86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9B91C1-737D-4A62-8221-900F24AD245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438C61-FAC5-41CC-B56E-5D37E374F76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A56D9D-57CC-43D3-9EF1-F28B4FCD400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07D31E3-0577-45CE-9AA7-371E2ED75E6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3E06DF-AA17-4592-BC15-C74CC3E2E21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FB066D9-FA03-4661-97C9-066B9642711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0E00FE-6A0E-4297-AC3B-1BE16C8204E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624C37-736C-4EE9-96F8-0660B9AEB1D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892DB751-28D1-4834-A854-0A18D604B6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slide" Target="slide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9.gif"/><Relationship Id="rId5" Type="http://schemas.openxmlformats.org/officeDocument/2006/relationships/image" Target="../media/image8.jpeg"/><Relationship Id="rId4" Type="http://schemas.openxmlformats.org/officeDocument/2006/relationships/hyperlink" Target="http://images.google.com.vn/imgres?imgurl=http://www.ngaycuoi.com/NewsImage/724/tinhyeu.jpg&amp;imgrefurl=http://www.ngaycuoi.com/view_news.aspx?nid=724&amp;h=160&amp;w=200&amp;sz=10&amp;tbnid=l-slpB9gnNMJ:&amp;tbnh=79&amp;tbnw=99&amp;hl=vi&amp;start=6&amp;prev=/images?q=hoa+h%E1%BB%93ng&amp;svnum=10&amp;hl=vi&amp;l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TRƯỜNG TIỂU HỌC ÁI MỘ A</a:t>
            </a:r>
          </a:p>
        </p:txBody>
      </p:sp>
      <p:sp>
        <p:nvSpPr>
          <p:cNvPr id="8" name="TextBox 7"/>
          <p:cNvSpPr txBox="1"/>
          <p:nvPr/>
        </p:nvSpPr>
        <p:spPr>
          <a:xfrm>
            <a:off x="0" y="1981200"/>
            <a:ext cx="9144000" cy="2862322"/>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TÊN PHÂN MÔN: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Luyện</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từ</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và</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câu</a:t>
            </a:r>
            <a:endPar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BÀI, TIẾT, TUẦN: </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8</a:t>
            </a:r>
            <a:endPar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TÊN BÀI: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Dấu</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ngoặc</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kép</a:t>
            </a:r>
            <a:endParaRPr lang="en-US" sz="29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000" b="1" i="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GV </a:t>
            </a:r>
            <a:r>
              <a:rPr lang="en-US" sz="30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Thực</a:t>
            </a:r>
            <a:r>
              <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hiện</a:t>
            </a:r>
            <a:r>
              <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Nguyễn</a:t>
            </a:r>
            <a:r>
              <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Thị</a:t>
            </a:r>
            <a:r>
              <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Thu </a:t>
            </a:r>
            <a:r>
              <a:rPr lang="en-US" sz="30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Lan</a:t>
            </a:r>
            <a:endPar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Box 10"/>
          <p:cNvSpPr txBox="1">
            <a:spLocks noChangeArrowheads="1"/>
          </p:cNvSpPr>
          <p:nvPr/>
        </p:nvSpPr>
        <p:spPr bwMode="auto">
          <a:xfrm>
            <a:off x="2133600" y="914400"/>
            <a:ext cx="6786563" cy="1800225"/>
          </a:xfrm>
          <a:prstGeom prst="rect">
            <a:avLst/>
          </a:prstGeom>
          <a:noFill/>
          <a:ln w="9525">
            <a:solidFill>
              <a:schemeClr val="tx1"/>
            </a:solidFill>
            <a:miter lim="800000"/>
            <a:headEnd/>
            <a:tailEnd/>
          </a:ln>
        </p:spPr>
        <p:txBody>
          <a:bodyPr>
            <a:spAutoFit/>
          </a:bodyPr>
          <a:lstStyle/>
          <a:p>
            <a:pPr algn="just"/>
            <a:r>
              <a:rPr lang="en-US" sz="3700" b="1">
                <a:latin typeface="Times New Roman" pitchFamily="18" charset="0"/>
                <a:cs typeface="Times New Roman" pitchFamily="18" charset="0"/>
              </a:rPr>
              <a:t>* </a:t>
            </a:r>
            <a:r>
              <a:rPr lang="en-US" sz="3700" b="1">
                <a:solidFill>
                  <a:srgbClr val="3333FF"/>
                </a:solidFill>
                <a:latin typeface="Times New Roman" pitchFamily="18" charset="0"/>
                <a:cs typeface="Times New Roman" pitchFamily="18" charset="0"/>
              </a:rPr>
              <a:t>Từ ngữ: </a:t>
            </a:r>
            <a:r>
              <a:rPr lang="en-US" sz="3700" b="1">
                <a:latin typeface="Times New Roman" pitchFamily="18" charset="0"/>
                <a:cs typeface="Times New Roman" pitchFamily="18" charset="0"/>
              </a:rPr>
              <a:t>“người lính vâng lệnh quốc dân ra mặt trận”, “đầy tớ trung thành của nhân dân.”</a:t>
            </a:r>
          </a:p>
        </p:txBody>
      </p:sp>
      <p:sp>
        <p:nvSpPr>
          <p:cNvPr id="20" name="Text Box 15"/>
          <p:cNvSpPr txBox="1">
            <a:spLocks noChangeArrowheads="1"/>
          </p:cNvSpPr>
          <p:nvPr/>
        </p:nvSpPr>
        <p:spPr bwMode="auto">
          <a:xfrm>
            <a:off x="2057400" y="3200400"/>
            <a:ext cx="6872288" cy="3508375"/>
          </a:xfrm>
          <a:prstGeom prst="rect">
            <a:avLst/>
          </a:prstGeom>
          <a:noFill/>
          <a:ln w="9525">
            <a:solidFill>
              <a:schemeClr val="tx1"/>
            </a:solidFill>
            <a:miter lim="800000"/>
            <a:headEnd/>
            <a:tailEnd/>
          </a:ln>
        </p:spPr>
        <p:txBody>
          <a:bodyPr>
            <a:spAutoFit/>
          </a:bodyPr>
          <a:lstStyle/>
          <a:p>
            <a:pPr algn="just"/>
            <a:r>
              <a:rPr lang="en-US" sz="3700" b="1">
                <a:latin typeface="Times New Roman" pitchFamily="18" charset="0"/>
                <a:cs typeface="Times New Roman" pitchFamily="18" charset="0"/>
              </a:rPr>
              <a:t>* </a:t>
            </a:r>
            <a:r>
              <a:rPr lang="en-US" sz="3700" b="1">
                <a:solidFill>
                  <a:srgbClr val="3333FF"/>
                </a:solidFill>
                <a:latin typeface="Times New Roman" pitchFamily="18" charset="0"/>
                <a:cs typeface="Times New Roman" pitchFamily="18" charset="0"/>
              </a:rPr>
              <a:t>Câu</a:t>
            </a:r>
            <a:r>
              <a:rPr lang="en-US" sz="3700" b="1">
                <a:latin typeface="Times New Roman" pitchFamily="18" charset="0"/>
                <a:cs typeface="Times New Roman" pitchFamily="18" charset="0"/>
              </a:rPr>
              <a:t>: “Tôi chỉ có một sự ham muốn, ham muốn tột bậc, là làm sao cho nước ta hoàn toàn độc lập, dân ta được hoàn toàn tự do, đồng bào ta ai cũng có cơm ăn, áo mặc, ai cũng được học hành.”</a:t>
            </a:r>
          </a:p>
        </p:txBody>
      </p:sp>
      <p:sp>
        <p:nvSpPr>
          <p:cNvPr id="10244" name="Text Box 17"/>
          <p:cNvSpPr txBox="1">
            <a:spLocks noChangeArrowheads="1"/>
          </p:cNvSpPr>
          <p:nvPr/>
        </p:nvSpPr>
        <p:spPr bwMode="auto">
          <a:xfrm>
            <a:off x="0" y="1000125"/>
            <a:ext cx="1814513" cy="1570038"/>
          </a:xfrm>
          <a:prstGeom prst="rect">
            <a:avLst/>
          </a:prstGeom>
          <a:noFill/>
          <a:ln w="9525">
            <a:solidFill>
              <a:srgbClr val="000000"/>
            </a:solidFill>
            <a:miter lim="800000"/>
            <a:headEnd/>
            <a:tailEnd/>
          </a:ln>
        </p:spPr>
        <p:txBody>
          <a:bodyPr>
            <a:spAutoFit/>
          </a:bodyPr>
          <a:lstStyle/>
          <a:p>
            <a:pPr>
              <a:spcBef>
                <a:spcPct val="50000"/>
              </a:spcBef>
            </a:pPr>
            <a:r>
              <a:rPr lang="en-US" sz="3200" b="1">
                <a:solidFill>
                  <a:srgbClr val="FF0000"/>
                </a:solidFill>
                <a:latin typeface="Times New Roman" pitchFamily="18" charset="0"/>
                <a:cs typeface="Times New Roman" pitchFamily="18" charset="0"/>
              </a:rPr>
              <a:t>Một từ hay cụm từ.</a:t>
            </a:r>
          </a:p>
        </p:txBody>
      </p:sp>
      <p:sp>
        <p:nvSpPr>
          <p:cNvPr id="10245" name="Text Box 17"/>
          <p:cNvSpPr txBox="1">
            <a:spLocks noChangeArrowheads="1"/>
          </p:cNvSpPr>
          <p:nvPr/>
        </p:nvSpPr>
        <p:spPr bwMode="auto">
          <a:xfrm>
            <a:off x="0" y="3767138"/>
            <a:ext cx="1738313" cy="2554287"/>
          </a:xfrm>
          <a:prstGeom prst="rect">
            <a:avLst/>
          </a:prstGeom>
          <a:noFill/>
          <a:ln w="9525">
            <a:solidFill>
              <a:srgbClr val="000000"/>
            </a:solidFill>
            <a:miter lim="800000"/>
            <a:headEnd/>
            <a:tailEnd/>
          </a:ln>
        </p:spPr>
        <p:txBody>
          <a:bodyPr>
            <a:spAutoFit/>
          </a:bodyPr>
          <a:lstStyle/>
          <a:p>
            <a:pPr>
              <a:spcBef>
                <a:spcPct val="50000"/>
              </a:spcBef>
            </a:pPr>
            <a:r>
              <a:rPr lang="en-US" sz="3200" b="1">
                <a:solidFill>
                  <a:srgbClr val="FF0000"/>
                </a:solidFill>
                <a:latin typeface="Times New Roman" pitchFamily="18" charset="0"/>
                <a:cs typeface="Times New Roman" pitchFamily="18" charset="0"/>
              </a:rPr>
              <a:t>Một câu trọn vẹn hay đoạn văn.</a:t>
            </a:r>
          </a:p>
        </p:txBody>
      </p:sp>
      <p:sp>
        <p:nvSpPr>
          <p:cNvPr id="10253" name="AutoShape 13"/>
          <p:cNvSpPr>
            <a:spLocks noChangeArrowheads="1"/>
          </p:cNvSpPr>
          <p:nvPr/>
        </p:nvSpPr>
        <p:spPr bwMode="auto">
          <a:xfrm>
            <a:off x="1824038" y="1693863"/>
            <a:ext cx="304800" cy="295275"/>
          </a:xfrm>
          <a:prstGeom prst="rightArrow">
            <a:avLst>
              <a:gd name="adj1" fmla="val 50000"/>
              <a:gd name="adj2" fmla="val 50088"/>
            </a:avLst>
          </a:prstGeom>
          <a:solidFill>
            <a:srgbClr val="0000FF"/>
          </a:solidFill>
          <a:ln w="9525">
            <a:solidFill>
              <a:schemeClr val="tx1"/>
            </a:solidFill>
            <a:miter lim="800000"/>
            <a:headEnd/>
            <a:tailEnd/>
          </a:ln>
        </p:spPr>
        <p:txBody>
          <a:bodyPr wrap="none" anchor="ctr"/>
          <a:lstStyle/>
          <a:p>
            <a:endParaRPr lang="vi-VN" b="1"/>
          </a:p>
        </p:txBody>
      </p:sp>
      <p:sp>
        <p:nvSpPr>
          <p:cNvPr id="10254" name="AutoShape 14"/>
          <p:cNvSpPr>
            <a:spLocks noChangeArrowheads="1"/>
          </p:cNvSpPr>
          <p:nvPr/>
        </p:nvSpPr>
        <p:spPr bwMode="auto">
          <a:xfrm>
            <a:off x="1738313" y="4681538"/>
            <a:ext cx="304800" cy="209550"/>
          </a:xfrm>
          <a:prstGeom prst="rightArrow">
            <a:avLst>
              <a:gd name="adj1" fmla="val 50000"/>
              <a:gd name="adj2" fmla="val 49758"/>
            </a:avLst>
          </a:prstGeom>
          <a:solidFill>
            <a:srgbClr val="0000FF"/>
          </a:solidFill>
          <a:ln w="9525">
            <a:solidFill>
              <a:schemeClr val="tx1"/>
            </a:solidFill>
            <a:miter lim="800000"/>
            <a:headEnd/>
            <a:tailEnd/>
          </a:ln>
        </p:spPr>
        <p:txBody>
          <a:bodyPr wrap="none" anchor="ctr"/>
          <a:lstStyle/>
          <a:p>
            <a:endParaRPr lang="vi-VN" b="1"/>
          </a:p>
        </p:txBody>
      </p:sp>
      <p:sp>
        <p:nvSpPr>
          <p:cNvPr id="10248" name="Rectangle 1"/>
          <p:cNvSpPr>
            <a:spLocks noChangeArrowheads="1"/>
          </p:cNvSpPr>
          <p:nvPr/>
        </p:nvSpPr>
        <p:spPr bwMode="auto">
          <a:xfrm>
            <a:off x="1701800" y="57150"/>
            <a:ext cx="3905250" cy="615950"/>
          </a:xfrm>
          <a:prstGeom prst="rect">
            <a:avLst/>
          </a:prstGeom>
          <a:noFill/>
          <a:ln w="9525">
            <a:noFill/>
            <a:miter lim="800000"/>
            <a:headEnd/>
            <a:tailEnd/>
          </a:ln>
        </p:spPr>
        <p:txBody>
          <a:bodyPr wrap="none">
            <a:spAutoFit/>
          </a:bodyPr>
          <a:lstStyle/>
          <a:p>
            <a:r>
              <a:rPr lang="en-US" sz="3400" b="1">
                <a:solidFill>
                  <a:srgbClr val="FF0000"/>
                </a:solidFill>
                <a:latin typeface="Times New Roman" pitchFamily="18" charset="0"/>
                <a:cs typeface="Times New Roman" pitchFamily="18" charset="0"/>
              </a:rPr>
              <a:t>Lời nói đó có thể là:</a:t>
            </a:r>
            <a:endParaRPr lang="en-US" sz="3400">
              <a:solidFill>
                <a:srgbClr val="FF0000"/>
              </a:solidFill>
              <a:latin typeface="Times New Roman" pitchFamily="18" charset="0"/>
              <a:cs typeface="Times New Roman"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53"/>
                                        </p:tgtEl>
                                        <p:attrNameLst>
                                          <p:attrName>style.visibility</p:attrName>
                                        </p:attrNameLst>
                                      </p:cBhvr>
                                      <p:to>
                                        <p:strVal val="visible"/>
                                      </p:to>
                                    </p:set>
                                    <p:animEffect transition="in" filter="wipe(down)">
                                      <p:cBhvr>
                                        <p:cTn id="7" dur="500"/>
                                        <p:tgtEl>
                                          <p:spTgt spid="1025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down)">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10254"/>
                                        </p:tgtEl>
                                        <p:attrNameLst>
                                          <p:attrName>style.visibility</p:attrName>
                                        </p:attrNameLst>
                                      </p:cBhvr>
                                      <p:to>
                                        <p:strVal val="visible"/>
                                      </p:to>
                                    </p:set>
                                    <p:animEffect transition="in" filter="circle(in)">
                                      <p:cBhvr>
                                        <p:cTn id="15" dur="2000"/>
                                        <p:tgtEl>
                                          <p:spTgt spid="10254"/>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circle(in)">
                                      <p:cBhvr>
                                        <p:cTn id="18"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10253" grpId="0" animBg="1"/>
      <p:bldP spid="1025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9"/>
          <p:cNvSpPr>
            <a:spLocks noChangeArrowheads="1"/>
          </p:cNvSpPr>
          <p:nvPr/>
        </p:nvSpPr>
        <p:spPr bwMode="auto">
          <a:xfrm>
            <a:off x="152400" y="0"/>
            <a:ext cx="8991600" cy="4800600"/>
          </a:xfrm>
          <a:prstGeom prst="rect">
            <a:avLst/>
          </a:prstGeom>
          <a:noFill/>
          <a:ln w="9525">
            <a:noFill/>
            <a:miter lim="800000"/>
            <a:headEnd/>
            <a:tailEnd/>
          </a:ln>
        </p:spPr>
        <p:txBody>
          <a:bodyPr>
            <a:spAutoFit/>
          </a:bodyPr>
          <a:lstStyle/>
          <a:p>
            <a:r>
              <a:rPr lang="en-US" sz="2800" b="1">
                <a:cs typeface="Arial" charset="0"/>
              </a:rPr>
              <a:t>     </a:t>
            </a:r>
            <a:r>
              <a:rPr lang="en-US" sz="3400" b="1">
                <a:latin typeface="Times New Roman" pitchFamily="18" charset="0"/>
                <a:cs typeface="Times New Roman" pitchFamily="18" charset="0"/>
              </a:rPr>
              <a:t>Bác tự cho mình là “người lính vâng lệnh quốc dân ra mặt trận”, là “đầy tớ trung thành của nhân dân”. Ở Bác, lòng yêu mến nhân dân đã trở thành một sự say mê mãnh liệt. Bác nói: “Tôi chỉ có một sự ham muốn, ham muốn tột bậc, là làm sao cho nước ta hoàn toàn độc lập, dân ta được hoàn toàn tự do, đồng bào ta ai cũng có cơm ăn, áo mặc, ai cũng được học hành.”</a:t>
            </a:r>
          </a:p>
        </p:txBody>
      </p:sp>
      <p:sp>
        <p:nvSpPr>
          <p:cNvPr id="11267" name="Rectangle 13"/>
          <p:cNvSpPr>
            <a:spLocks noChangeArrowheads="1"/>
          </p:cNvSpPr>
          <p:nvPr/>
        </p:nvSpPr>
        <p:spPr bwMode="auto">
          <a:xfrm>
            <a:off x="0" y="4724400"/>
            <a:ext cx="9144000" cy="1938338"/>
          </a:xfrm>
          <a:prstGeom prst="rect">
            <a:avLst/>
          </a:prstGeom>
          <a:noFill/>
          <a:ln w="9525">
            <a:noFill/>
            <a:miter lim="800000"/>
            <a:headEnd/>
            <a:tailEnd/>
          </a:ln>
        </p:spPr>
        <p:txBody>
          <a:bodyPr>
            <a:spAutoFit/>
          </a:bodyPr>
          <a:lstStyle/>
          <a:p>
            <a:pPr>
              <a:spcBef>
                <a:spcPct val="50000"/>
              </a:spcBef>
            </a:pPr>
            <a:r>
              <a:rPr lang="en-US" sz="4000" b="1">
                <a:solidFill>
                  <a:srgbClr val="0000FF"/>
                </a:solidFill>
                <a:latin typeface="Times New Roman" pitchFamily="18" charset="0"/>
                <a:cs typeface="Times New Roman" pitchFamily="18" charset="0"/>
              </a:rPr>
              <a:t>- Khi nào dấu ngoặc kép được dùng độc lập? Khi nào đấu ngoặc kép được dùng phối hợp với dấu hai chấm?</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3"/>
          <p:cNvSpPr>
            <a:spLocks noChangeArrowheads="1"/>
          </p:cNvSpPr>
          <p:nvPr/>
        </p:nvSpPr>
        <p:spPr bwMode="auto">
          <a:xfrm>
            <a:off x="298450" y="457200"/>
            <a:ext cx="8534400" cy="1323975"/>
          </a:xfrm>
          <a:prstGeom prst="rect">
            <a:avLst/>
          </a:prstGeom>
          <a:noFill/>
          <a:ln w="9525">
            <a:noFill/>
            <a:miter lim="800000"/>
            <a:headEnd/>
            <a:tailEnd/>
          </a:ln>
        </p:spPr>
        <p:txBody>
          <a:bodyPr>
            <a:spAutoFit/>
          </a:bodyPr>
          <a:lstStyle/>
          <a:p>
            <a:pPr>
              <a:spcBef>
                <a:spcPct val="50000"/>
              </a:spcBef>
            </a:pPr>
            <a:r>
              <a:rPr lang="en-US" sz="4000" b="1">
                <a:solidFill>
                  <a:srgbClr val="FF0000"/>
                </a:solidFill>
              </a:rPr>
              <a:t>Khi nào dấu ngoặc kép được dùng độc lập? </a:t>
            </a:r>
          </a:p>
        </p:txBody>
      </p:sp>
      <p:sp>
        <p:nvSpPr>
          <p:cNvPr id="2" name="Rectangle 1"/>
          <p:cNvSpPr>
            <a:spLocks noChangeArrowheads="1"/>
          </p:cNvSpPr>
          <p:nvPr/>
        </p:nvSpPr>
        <p:spPr bwMode="auto">
          <a:xfrm>
            <a:off x="508000" y="3429000"/>
            <a:ext cx="8426450" cy="2308225"/>
          </a:xfrm>
          <a:prstGeom prst="rect">
            <a:avLst/>
          </a:prstGeom>
          <a:noFill/>
          <a:ln w="9525">
            <a:noFill/>
            <a:miter lim="800000"/>
            <a:headEnd/>
            <a:tailEnd/>
          </a:ln>
        </p:spPr>
        <p:txBody>
          <a:bodyPr>
            <a:spAutoFit/>
          </a:bodyPr>
          <a:lstStyle/>
          <a:p>
            <a:pPr>
              <a:spcBef>
                <a:spcPct val="50000"/>
              </a:spcBef>
            </a:pPr>
            <a:r>
              <a:rPr lang="en-US" sz="4800" b="1">
                <a:solidFill>
                  <a:srgbClr val="FF0000"/>
                </a:solidFill>
              </a:rPr>
              <a:t>Khi nào đấu ngoặc kép được dùng phối hợp với dấu hai chấm?</a:t>
            </a:r>
          </a:p>
        </p:txBody>
      </p:sp>
      <p:sp>
        <p:nvSpPr>
          <p:cNvPr id="6" name="Text Box 15"/>
          <p:cNvSpPr txBox="1">
            <a:spLocks noChangeArrowheads="1"/>
          </p:cNvSpPr>
          <p:nvPr/>
        </p:nvSpPr>
        <p:spPr bwMode="auto">
          <a:xfrm>
            <a:off x="0" y="304800"/>
            <a:ext cx="8845550" cy="2308225"/>
          </a:xfrm>
          <a:prstGeom prst="rect">
            <a:avLst/>
          </a:prstGeom>
          <a:solidFill>
            <a:schemeClr val="bg1"/>
          </a:solidFill>
          <a:ln w="9525">
            <a:noFill/>
            <a:miter lim="800000"/>
            <a:headEnd/>
            <a:tailEnd/>
          </a:ln>
        </p:spPr>
        <p:txBody>
          <a:bodyPr>
            <a:spAutoFit/>
          </a:bodyPr>
          <a:lstStyle/>
          <a:p>
            <a:pPr>
              <a:spcBef>
                <a:spcPct val="50000"/>
              </a:spcBef>
            </a:pPr>
            <a:r>
              <a:rPr lang="en-US" sz="4800" b="1">
                <a:latin typeface="Times New Roman" pitchFamily="18" charset="0"/>
                <a:cs typeface="Times New Roman" pitchFamily="18" charset="0"/>
              </a:rPr>
              <a:t>- Dấu ngoặc kép được dùng </a:t>
            </a:r>
            <a:r>
              <a:rPr lang="en-US" sz="4800" b="1">
                <a:solidFill>
                  <a:srgbClr val="FF0000"/>
                </a:solidFill>
                <a:latin typeface="Times New Roman" pitchFamily="18" charset="0"/>
                <a:cs typeface="Times New Roman" pitchFamily="18" charset="0"/>
              </a:rPr>
              <a:t>độc lập </a:t>
            </a:r>
            <a:r>
              <a:rPr lang="en-US" sz="4800" b="1">
                <a:latin typeface="Times New Roman" pitchFamily="18" charset="0"/>
                <a:cs typeface="Times New Roman" pitchFamily="18" charset="0"/>
              </a:rPr>
              <a:t>khi lời dẫn trực tiếp chỉ là </a:t>
            </a:r>
            <a:r>
              <a:rPr lang="en-US" sz="4800" b="1">
                <a:solidFill>
                  <a:srgbClr val="FF0000"/>
                </a:solidFill>
                <a:latin typeface="Times New Roman" pitchFamily="18" charset="0"/>
                <a:cs typeface="Times New Roman" pitchFamily="18" charset="0"/>
              </a:rPr>
              <a:t>một từ </a:t>
            </a:r>
            <a:r>
              <a:rPr lang="en-US" sz="4800" b="1">
                <a:latin typeface="Times New Roman" pitchFamily="18" charset="0"/>
                <a:cs typeface="Times New Roman" pitchFamily="18" charset="0"/>
              </a:rPr>
              <a:t>hay một </a:t>
            </a:r>
            <a:r>
              <a:rPr lang="en-US" sz="4800" b="1">
                <a:solidFill>
                  <a:srgbClr val="FF0000"/>
                </a:solidFill>
                <a:latin typeface="Times New Roman" pitchFamily="18" charset="0"/>
                <a:cs typeface="Times New Roman" pitchFamily="18" charset="0"/>
              </a:rPr>
              <a:t>cụm từ</a:t>
            </a:r>
            <a:r>
              <a:rPr lang="en-US" sz="4800" b="1">
                <a:latin typeface="Times New Roman" pitchFamily="18" charset="0"/>
                <a:cs typeface="Times New Roman" pitchFamily="18" charset="0"/>
              </a:rPr>
              <a:t>.</a:t>
            </a:r>
          </a:p>
        </p:txBody>
      </p:sp>
      <p:sp>
        <p:nvSpPr>
          <p:cNvPr id="7" name="Text Box 15"/>
          <p:cNvSpPr txBox="1">
            <a:spLocks noChangeArrowheads="1"/>
          </p:cNvSpPr>
          <p:nvPr/>
        </p:nvSpPr>
        <p:spPr bwMode="auto">
          <a:xfrm>
            <a:off x="0" y="2971800"/>
            <a:ext cx="9144000" cy="3046413"/>
          </a:xfrm>
          <a:prstGeom prst="rect">
            <a:avLst/>
          </a:prstGeom>
          <a:solidFill>
            <a:schemeClr val="bg1"/>
          </a:solidFill>
          <a:ln w="9525">
            <a:noFill/>
            <a:miter lim="800000"/>
            <a:headEnd/>
            <a:tailEnd/>
          </a:ln>
        </p:spPr>
        <p:txBody>
          <a:bodyPr>
            <a:spAutoFit/>
          </a:bodyPr>
          <a:lstStyle/>
          <a:p>
            <a:pPr>
              <a:spcBef>
                <a:spcPct val="50000"/>
              </a:spcBef>
            </a:pPr>
            <a:r>
              <a:rPr lang="en-US" sz="4800" b="1">
                <a:latin typeface="Times New Roman" pitchFamily="18" charset="0"/>
                <a:cs typeface="Times New Roman" pitchFamily="18" charset="0"/>
              </a:rPr>
              <a:t>- Dấu ngoặc kép được dùng </a:t>
            </a:r>
            <a:r>
              <a:rPr lang="en-US" sz="4800" b="1">
                <a:solidFill>
                  <a:srgbClr val="FF0000"/>
                </a:solidFill>
                <a:latin typeface="Times New Roman" pitchFamily="18" charset="0"/>
                <a:cs typeface="Times New Roman" pitchFamily="18" charset="0"/>
              </a:rPr>
              <a:t>phối hợp </a:t>
            </a:r>
            <a:r>
              <a:rPr lang="en-US" sz="4800" b="1">
                <a:latin typeface="Times New Roman" pitchFamily="18" charset="0"/>
                <a:cs typeface="Times New Roman" pitchFamily="18" charset="0"/>
              </a:rPr>
              <a:t>với dấu </a:t>
            </a:r>
            <a:r>
              <a:rPr lang="en-US" sz="4800" b="1">
                <a:solidFill>
                  <a:srgbClr val="FF0000"/>
                </a:solidFill>
                <a:latin typeface="Times New Roman" pitchFamily="18" charset="0"/>
                <a:cs typeface="Times New Roman" pitchFamily="18" charset="0"/>
              </a:rPr>
              <a:t>hai chấm </a:t>
            </a:r>
            <a:r>
              <a:rPr lang="en-US" sz="4800" b="1">
                <a:latin typeface="Times New Roman" pitchFamily="18" charset="0"/>
                <a:cs typeface="Times New Roman" pitchFamily="18" charset="0"/>
              </a:rPr>
              <a:t>khi lời dẫn trực tiếp là </a:t>
            </a:r>
            <a:r>
              <a:rPr lang="en-US" sz="4800" b="1">
                <a:solidFill>
                  <a:srgbClr val="FF0000"/>
                </a:solidFill>
                <a:latin typeface="Times New Roman" pitchFamily="18" charset="0"/>
                <a:cs typeface="Times New Roman" pitchFamily="18" charset="0"/>
              </a:rPr>
              <a:t>một câu trọn vẹn </a:t>
            </a:r>
            <a:r>
              <a:rPr lang="en-US" sz="4800" b="1">
                <a:latin typeface="Times New Roman" pitchFamily="18" charset="0"/>
                <a:cs typeface="Times New Roman" pitchFamily="18" charset="0"/>
              </a:rPr>
              <a:t>hay một </a:t>
            </a:r>
            <a:r>
              <a:rPr lang="en-US" sz="4800" b="1">
                <a:solidFill>
                  <a:srgbClr val="FF0000"/>
                </a:solidFill>
                <a:latin typeface="Times New Roman" pitchFamily="18" charset="0"/>
                <a:cs typeface="Times New Roman" pitchFamily="18" charset="0"/>
              </a:rPr>
              <a:t>đoạn văn.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circle(in)">
                                      <p:cBhvr>
                                        <p:cTn id="1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0" y="152400"/>
            <a:ext cx="9144000" cy="1846263"/>
          </a:xfrm>
          <a:prstGeom prst="rect">
            <a:avLst/>
          </a:prstGeom>
          <a:noFill/>
          <a:ln w="9525">
            <a:noFill/>
            <a:miter lim="800000"/>
            <a:headEnd/>
            <a:tailEnd/>
          </a:ln>
        </p:spPr>
        <p:txBody>
          <a:bodyPr>
            <a:spAutoFit/>
          </a:bodyPr>
          <a:lstStyle/>
          <a:p>
            <a:pPr>
              <a:spcBef>
                <a:spcPct val="50000"/>
              </a:spcBef>
            </a:pPr>
            <a:r>
              <a:rPr lang="en-US" sz="3600" b="1">
                <a:solidFill>
                  <a:srgbClr val="0000FF"/>
                </a:solidFill>
                <a:cs typeface="Arial" charset="0"/>
              </a:rPr>
              <a:t> </a:t>
            </a:r>
            <a:r>
              <a:rPr lang="en-US" sz="3800" b="1">
                <a:solidFill>
                  <a:srgbClr val="0000FF"/>
                </a:solidFill>
                <a:latin typeface="Times New Roman" pitchFamily="18" charset="0"/>
                <a:cs typeface="Times New Roman" pitchFamily="18" charset="0"/>
              </a:rPr>
              <a:t>3</a:t>
            </a:r>
            <a:r>
              <a:rPr lang="en-US" sz="3800">
                <a:solidFill>
                  <a:srgbClr val="0000FF"/>
                </a:solidFill>
                <a:latin typeface="Times New Roman" pitchFamily="18" charset="0"/>
                <a:cs typeface="Times New Roman" pitchFamily="18" charset="0"/>
              </a:rPr>
              <a:t>. </a:t>
            </a:r>
            <a:r>
              <a:rPr lang="en-US" sz="3800" b="1">
                <a:solidFill>
                  <a:srgbClr val="0000FF"/>
                </a:solidFill>
                <a:latin typeface="Times New Roman" pitchFamily="18" charset="0"/>
                <a:cs typeface="Times New Roman" pitchFamily="18" charset="0"/>
              </a:rPr>
              <a:t>Trong khổ thơ sau, từ lầu được dùng với ý nghĩa gì? Dấu ngoặc kép trong trường hợp này được dùng làm gì? </a:t>
            </a:r>
          </a:p>
        </p:txBody>
      </p:sp>
      <p:sp>
        <p:nvSpPr>
          <p:cNvPr id="13315" name="Text Box 5"/>
          <p:cNvSpPr txBox="1">
            <a:spLocks noChangeArrowheads="1"/>
          </p:cNvSpPr>
          <p:nvPr/>
        </p:nvSpPr>
        <p:spPr bwMode="auto">
          <a:xfrm>
            <a:off x="1447800" y="2362200"/>
            <a:ext cx="6477000" cy="3816350"/>
          </a:xfrm>
          <a:prstGeom prst="rect">
            <a:avLst/>
          </a:prstGeom>
          <a:noFill/>
          <a:ln w="9525">
            <a:noFill/>
            <a:miter lim="800000"/>
            <a:headEnd/>
            <a:tailEnd/>
          </a:ln>
        </p:spPr>
        <p:txBody>
          <a:bodyPr>
            <a:spAutoFit/>
          </a:bodyPr>
          <a:lstStyle/>
          <a:p>
            <a:pPr>
              <a:spcBef>
                <a:spcPct val="50000"/>
              </a:spcBef>
            </a:pPr>
            <a:r>
              <a:rPr lang="en-US" sz="4400" b="1">
                <a:latin typeface="Times New Roman" pitchFamily="18" charset="0"/>
                <a:cs typeface="Times New Roman" pitchFamily="18" charset="0"/>
              </a:rPr>
              <a:t>Có bạn tắc kè hoa</a:t>
            </a:r>
          </a:p>
          <a:p>
            <a:pPr>
              <a:spcBef>
                <a:spcPct val="50000"/>
              </a:spcBef>
            </a:pPr>
            <a:r>
              <a:rPr lang="en-US" sz="4400" b="1">
                <a:latin typeface="Times New Roman" pitchFamily="18" charset="0"/>
                <a:cs typeface="Times New Roman" pitchFamily="18" charset="0"/>
              </a:rPr>
              <a:t>Xây “</a:t>
            </a:r>
            <a:r>
              <a:rPr lang="en-US" sz="4400" b="1">
                <a:solidFill>
                  <a:srgbClr val="FF0000"/>
                </a:solidFill>
                <a:latin typeface="Times New Roman" pitchFamily="18" charset="0"/>
                <a:cs typeface="Times New Roman" pitchFamily="18" charset="0"/>
              </a:rPr>
              <a:t>lầu</a:t>
            </a:r>
            <a:r>
              <a:rPr lang="en-US" sz="4400" b="1">
                <a:latin typeface="Times New Roman" pitchFamily="18" charset="0"/>
                <a:cs typeface="Times New Roman" pitchFamily="18" charset="0"/>
              </a:rPr>
              <a:t>” trên cây đa</a:t>
            </a:r>
          </a:p>
          <a:p>
            <a:pPr>
              <a:spcBef>
                <a:spcPct val="50000"/>
              </a:spcBef>
            </a:pPr>
            <a:r>
              <a:rPr lang="en-US" sz="4400" b="1">
                <a:latin typeface="Times New Roman" pitchFamily="18" charset="0"/>
                <a:cs typeface="Times New Roman" pitchFamily="18" charset="0"/>
              </a:rPr>
              <a:t>Rét, chơi trò đi trốn</a:t>
            </a:r>
          </a:p>
          <a:p>
            <a:pPr>
              <a:spcBef>
                <a:spcPct val="50000"/>
              </a:spcBef>
            </a:pPr>
            <a:r>
              <a:rPr lang="en-US" sz="4400" b="1">
                <a:latin typeface="Times New Roman" pitchFamily="18" charset="0"/>
                <a:cs typeface="Times New Roman" pitchFamily="18" charset="0"/>
              </a:rPr>
              <a:t>Đợi ấm trời mới ra.</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7"/>
          <p:cNvSpPr txBox="1">
            <a:spLocks noChangeArrowheads="1"/>
          </p:cNvSpPr>
          <p:nvPr/>
        </p:nvSpPr>
        <p:spPr bwMode="auto">
          <a:xfrm>
            <a:off x="228600" y="1447800"/>
            <a:ext cx="7872413" cy="1200150"/>
          </a:xfrm>
          <a:prstGeom prst="rect">
            <a:avLst/>
          </a:prstGeom>
          <a:noFill/>
          <a:ln w="9525">
            <a:noFill/>
            <a:miter lim="800000"/>
            <a:headEnd/>
            <a:tailEnd/>
          </a:ln>
        </p:spPr>
        <p:txBody>
          <a:bodyPr>
            <a:spAutoFit/>
          </a:bodyPr>
          <a:lstStyle/>
          <a:p>
            <a:pPr>
              <a:spcBef>
                <a:spcPct val="50000"/>
              </a:spcBef>
            </a:pPr>
            <a:r>
              <a:rPr lang="en-US" sz="3600" b="1">
                <a:latin typeface="Times New Roman" pitchFamily="18" charset="0"/>
                <a:cs typeface="Times New Roman" pitchFamily="18" charset="0"/>
              </a:rPr>
              <a:t>- Tắt kè hoa có xây được</a:t>
            </a:r>
            <a:r>
              <a:rPr lang="en-US" sz="3600" b="1">
                <a:solidFill>
                  <a:srgbClr val="FF0000"/>
                </a:solidFill>
                <a:latin typeface="Times New Roman" pitchFamily="18" charset="0"/>
                <a:cs typeface="Times New Roman" pitchFamily="18" charset="0"/>
              </a:rPr>
              <a:t> lầu </a:t>
            </a:r>
            <a:r>
              <a:rPr lang="en-US" sz="3600" b="1">
                <a:latin typeface="Times New Roman" pitchFamily="18" charset="0"/>
                <a:cs typeface="Times New Roman" pitchFamily="18" charset="0"/>
              </a:rPr>
              <a:t>theo nghĩa trên không?</a:t>
            </a:r>
          </a:p>
        </p:txBody>
      </p:sp>
      <p:sp>
        <p:nvSpPr>
          <p:cNvPr id="14339" name="Text Box 7"/>
          <p:cNvSpPr txBox="1">
            <a:spLocks noChangeArrowheads="1"/>
          </p:cNvSpPr>
          <p:nvPr/>
        </p:nvSpPr>
        <p:spPr bwMode="auto">
          <a:xfrm>
            <a:off x="1219200" y="522288"/>
            <a:ext cx="5486400" cy="646112"/>
          </a:xfrm>
          <a:prstGeom prst="rect">
            <a:avLst/>
          </a:prstGeom>
          <a:noFill/>
          <a:ln w="9525">
            <a:noFill/>
            <a:miter lim="800000"/>
            <a:headEnd/>
            <a:tailEnd/>
          </a:ln>
        </p:spPr>
        <p:txBody>
          <a:bodyPr>
            <a:spAutoFit/>
          </a:bodyPr>
          <a:lstStyle/>
          <a:p>
            <a:pPr>
              <a:spcBef>
                <a:spcPct val="50000"/>
              </a:spcBef>
            </a:pPr>
            <a:r>
              <a:rPr lang="en-US" sz="3600" b="1">
                <a:latin typeface="Times New Roman" pitchFamily="18" charset="0"/>
                <a:cs typeface="Times New Roman" pitchFamily="18" charset="0"/>
              </a:rPr>
              <a:t>- Từ </a:t>
            </a:r>
            <a:r>
              <a:rPr lang="en-US" sz="3600" b="1">
                <a:solidFill>
                  <a:srgbClr val="FF0000"/>
                </a:solidFill>
                <a:latin typeface="Times New Roman" pitchFamily="18" charset="0"/>
                <a:cs typeface="Times New Roman" pitchFamily="18" charset="0"/>
              </a:rPr>
              <a:t>lầu</a:t>
            </a:r>
            <a:r>
              <a:rPr lang="en-US" sz="3600" b="1">
                <a:latin typeface="Times New Roman" pitchFamily="18" charset="0"/>
                <a:cs typeface="Times New Roman" pitchFamily="18" charset="0"/>
              </a:rPr>
              <a:t> chỉ cái gì? </a:t>
            </a:r>
          </a:p>
        </p:txBody>
      </p:sp>
      <p:sp>
        <p:nvSpPr>
          <p:cNvPr id="19" name="Text Box 7"/>
          <p:cNvSpPr txBox="1">
            <a:spLocks noChangeArrowheads="1"/>
          </p:cNvSpPr>
          <p:nvPr/>
        </p:nvSpPr>
        <p:spPr bwMode="auto">
          <a:xfrm>
            <a:off x="0" y="1447800"/>
            <a:ext cx="9144000" cy="1200150"/>
          </a:xfrm>
          <a:prstGeom prst="rect">
            <a:avLst/>
          </a:prstGeom>
          <a:solidFill>
            <a:schemeClr val="bg1"/>
          </a:solidFill>
          <a:ln w="9525">
            <a:noFill/>
            <a:miter lim="800000"/>
            <a:headEnd/>
            <a:tailEnd/>
          </a:ln>
        </p:spPr>
        <p:txBody>
          <a:bodyPr>
            <a:spAutoFit/>
          </a:bodyPr>
          <a:lstStyle/>
          <a:p>
            <a:pPr>
              <a:spcBef>
                <a:spcPct val="50000"/>
              </a:spcBef>
            </a:pPr>
            <a:r>
              <a:rPr lang="en-US" sz="3600" b="1">
                <a:latin typeface="Times New Roman" pitchFamily="18" charset="0"/>
                <a:cs typeface="Times New Roman" pitchFamily="18" charset="0"/>
              </a:rPr>
              <a:t>	Tắt kè xây tổ trên cây – tổ tắc kè nhỏ bé, không phải cái lầu theo nghĩa con người.</a:t>
            </a:r>
          </a:p>
        </p:txBody>
      </p:sp>
      <p:sp>
        <p:nvSpPr>
          <p:cNvPr id="14341" name="Text Box 7"/>
          <p:cNvSpPr txBox="1">
            <a:spLocks noChangeArrowheads="1"/>
          </p:cNvSpPr>
          <p:nvPr/>
        </p:nvSpPr>
        <p:spPr bwMode="auto">
          <a:xfrm>
            <a:off x="152400" y="2819400"/>
            <a:ext cx="8763000" cy="1754188"/>
          </a:xfrm>
          <a:prstGeom prst="rect">
            <a:avLst/>
          </a:prstGeom>
          <a:noFill/>
          <a:ln w="9525">
            <a:noFill/>
            <a:miter lim="800000"/>
            <a:headEnd/>
            <a:tailEnd/>
          </a:ln>
        </p:spPr>
        <p:txBody>
          <a:bodyPr>
            <a:spAutoFit/>
          </a:bodyPr>
          <a:lstStyle/>
          <a:p>
            <a:pPr>
              <a:spcBef>
                <a:spcPct val="50000"/>
              </a:spcBef>
            </a:pPr>
            <a:r>
              <a:rPr lang="en-US" sz="3600" b="1">
                <a:latin typeface="Times New Roman" pitchFamily="18" charset="0"/>
                <a:cs typeface="Times New Roman" pitchFamily="18" charset="0"/>
              </a:rPr>
              <a:t>* Từ </a:t>
            </a:r>
            <a:r>
              <a:rPr lang="en-US" sz="3600" b="1">
                <a:solidFill>
                  <a:srgbClr val="FF0000"/>
                </a:solidFill>
                <a:latin typeface="Times New Roman" pitchFamily="18" charset="0"/>
                <a:cs typeface="Times New Roman" pitchFamily="18" charset="0"/>
              </a:rPr>
              <a:t>lầu</a:t>
            </a:r>
            <a:r>
              <a:rPr lang="en-US" sz="3600" b="1">
                <a:latin typeface="Times New Roman" pitchFamily="18" charset="0"/>
                <a:cs typeface="Times New Roman" pitchFamily="18" charset="0"/>
              </a:rPr>
              <a:t> trong khổ thơ được dùng với nghĩa gì? Dấu ngoặc kép trong trường hợp này được dùng làm gì?</a:t>
            </a:r>
          </a:p>
        </p:txBody>
      </p:sp>
      <p:sp>
        <p:nvSpPr>
          <p:cNvPr id="28" name="Text Box 7"/>
          <p:cNvSpPr txBox="1">
            <a:spLocks noChangeArrowheads="1"/>
          </p:cNvSpPr>
          <p:nvPr/>
        </p:nvSpPr>
        <p:spPr bwMode="auto">
          <a:xfrm>
            <a:off x="0" y="2819400"/>
            <a:ext cx="9144000" cy="3200400"/>
          </a:xfrm>
          <a:prstGeom prst="rect">
            <a:avLst/>
          </a:prstGeom>
          <a:solidFill>
            <a:schemeClr val="bg1"/>
          </a:solidFill>
          <a:ln w="9525">
            <a:noFill/>
            <a:miter lim="800000"/>
            <a:headEnd/>
            <a:tailEnd/>
          </a:ln>
        </p:spPr>
        <p:txBody>
          <a:bodyPr>
            <a:spAutoFit/>
          </a:bodyPr>
          <a:lstStyle/>
          <a:p>
            <a:pPr>
              <a:spcBef>
                <a:spcPct val="50000"/>
              </a:spcBef>
            </a:pPr>
            <a:r>
              <a:rPr lang="en-US" sz="4000" b="1">
                <a:solidFill>
                  <a:srgbClr val="0000FF"/>
                </a:solidFill>
              </a:rPr>
              <a:t> </a:t>
            </a:r>
            <a:r>
              <a:rPr lang="en-US" sz="3600" b="1">
                <a:solidFill>
                  <a:srgbClr val="0000FF"/>
                </a:solidFill>
                <a:latin typeface="Times New Roman" pitchFamily="18" charset="0"/>
                <a:cs typeface="Times New Roman" pitchFamily="18" charset="0"/>
              </a:rPr>
              <a:t>Gọi cái tổ của tắc kè bằng từ </a:t>
            </a:r>
            <a:r>
              <a:rPr lang="en-US" sz="3600" b="1">
                <a:solidFill>
                  <a:srgbClr val="FF0000"/>
                </a:solidFill>
                <a:latin typeface="Times New Roman" pitchFamily="18" charset="0"/>
                <a:cs typeface="Times New Roman" pitchFamily="18" charset="0"/>
              </a:rPr>
              <a:t>lầu</a:t>
            </a:r>
            <a:r>
              <a:rPr lang="en-US" sz="3600" b="1">
                <a:solidFill>
                  <a:srgbClr val="0000FF"/>
                </a:solidFill>
                <a:latin typeface="Times New Roman" pitchFamily="18" charset="0"/>
                <a:cs typeface="Times New Roman" pitchFamily="18" charset="0"/>
              </a:rPr>
              <a:t> để đề cao giá trị của cái tổ đó.</a:t>
            </a:r>
          </a:p>
          <a:p>
            <a:pPr>
              <a:spcBef>
                <a:spcPct val="50000"/>
              </a:spcBef>
            </a:pPr>
            <a:r>
              <a:rPr lang="en-US" sz="3600" b="1">
                <a:solidFill>
                  <a:srgbClr val="0000FF"/>
                </a:solidFill>
                <a:latin typeface="Times New Roman" pitchFamily="18" charset="0"/>
                <a:cs typeface="Times New Roman" pitchFamily="18" charset="0"/>
              </a:rPr>
              <a:t>Dấu ngoặc kép trong trường hợp này được dùng để đánh dấu từ </a:t>
            </a:r>
            <a:r>
              <a:rPr lang="en-US" sz="3600" b="1">
                <a:solidFill>
                  <a:srgbClr val="FF0000"/>
                </a:solidFill>
                <a:latin typeface="Times New Roman" pitchFamily="18" charset="0"/>
                <a:cs typeface="Times New Roman" pitchFamily="18" charset="0"/>
              </a:rPr>
              <a:t>lầu</a:t>
            </a:r>
            <a:r>
              <a:rPr lang="en-US" sz="3600" b="1">
                <a:solidFill>
                  <a:srgbClr val="0000FF"/>
                </a:solidFill>
                <a:latin typeface="Times New Roman" pitchFamily="18" charset="0"/>
                <a:cs typeface="Times New Roman" pitchFamily="18" charset="0"/>
              </a:rPr>
              <a:t> là từ được dùng với ý nghĩa đặc biệt.</a:t>
            </a:r>
          </a:p>
        </p:txBody>
      </p:sp>
      <p:sp>
        <p:nvSpPr>
          <p:cNvPr id="14343" name="Text Box 7"/>
          <p:cNvSpPr txBox="1">
            <a:spLocks noChangeArrowheads="1"/>
          </p:cNvSpPr>
          <p:nvPr/>
        </p:nvSpPr>
        <p:spPr bwMode="auto">
          <a:xfrm>
            <a:off x="228600" y="152400"/>
            <a:ext cx="8610600" cy="1200150"/>
          </a:xfrm>
          <a:prstGeom prst="rect">
            <a:avLst/>
          </a:prstGeom>
          <a:solidFill>
            <a:schemeClr val="bg1"/>
          </a:solidFill>
          <a:ln w="9525">
            <a:noFill/>
            <a:miter lim="800000"/>
            <a:headEnd/>
            <a:tailEnd/>
          </a:ln>
        </p:spPr>
        <p:txBody>
          <a:bodyPr>
            <a:spAutoFit/>
          </a:bodyPr>
          <a:lstStyle/>
          <a:p>
            <a:pPr>
              <a:spcBef>
                <a:spcPct val="50000"/>
              </a:spcBef>
            </a:pPr>
            <a:r>
              <a:rPr lang="en-US" sz="3200" b="1">
                <a:solidFill>
                  <a:srgbClr val="0000FF"/>
                </a:solidFill>
              </a:rPr>
              <a:t>  </a:t>
            </a:r>
            <a:r>
              <a:rPr lang="en-US" sz="3600" b="1">
                <a:solidFill>
                  <a:srgbClr val="0000FF"/>
                </a:solidFill>
                <a:latin typeface="Times New Roman" pitchFamily="18" charset="0"/>
                <a:cs typeface="Times New Roman" pitchFamily="18" charset="0"/>
              </a:rPr>
              <a:t>Từ </a:t>
            </a:r>
            <a:r>
              <a:rPr lang="en-US" sz="3600" b="1">
                <a:solidFill>
                  <a:srgbClr val="FF0000"/>
                </a:solidFill>
                <a:latin typeface="Times New Roman" pitchFamily="18" charset="0"/>
                <a:cs typeface="Times New Roman" pitchFamily="18" charset="0"/>
              </a:rPr>
              <a:t>lầu</a:t>
            </a:r>
            <a:r>
              <a:rPr lang="en-US" sz="3600" b="1">
                <a:solidFill>
                  <a:srgbClr val="0000FF"/>
                </a:solidFill>
                <a:latin typeface="Times New Roman" pitchFamily="18" charset="0"/>
                <a:cs typeface="Times New Roman" pitchFamily="18" charset="0"/>
              </a:rPr>
              <a:t> chỉ ngôi nhà tầng cao, to, sang trọng, đẹp.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8">
                                            <p:txEl>
                                              <p:pRg st="0" end="0"/>
                                            </p:txEl>
                                          </p:spTgt>
                                        </p:tgtEl>
                                        <p:attrNameLst>
                                          <p:attrName>style.visibility</p:attrName>
                                        </p:attrNameLst>
                                      </p:cBhvr>
                                      <p:to>
                                        <p:strVal val="visible"/>
                                      </p:to>
                                    </p:set>
                                    <p:animEffect transition="in" filter="wipe(down)">
                                      <p:cBhvr>
                                        <p:cTn id="12" dur="500"/>
                                        <p:tgtEl>
                                          <p:spTgt spid="2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8">
                                            <p:txEl>
                                              <p:pRg st="1" end="1"/>
                                            </p:txEl>
                                          </p:spTgt>
                                        </p:tgtEl>
                                        <p:attrNameLst>
                                          <p:attrName>style.visibility</p:attrName>
                                        </p:attrNameLst>
                                      </p:cBhvr>
                                      <p:to>
                                        <p:strVal val="visible"/>
                                      </p:to>
                                    </p:set>
                                    <p:animEffect transition="in" filter="wipe(down)">
                                      <p:cBhvr>
                                        <p:cTn id="17" dur="500"/>
                                        <p:tgtEl>
                                          <p:spTgt spid="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5362" name="Picture 6" descr="800x600_0021352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5363" name="AutoShape 12">
            <a:hlinkClick r:id="rId4" action="ppaction://hlinksldjump"/>
          </p:cNvPr>
          <p:cNvSpPr>
            <a:spLocks noChangeArrowheads="1"/>
          </p:cNvSpPr>
          <p:nvPr/>
        </p:nvSpPr>
        <p:spPr bwMode="auto">
          <a:xfrm>
            <a:off x="3200400" y="6705600"/>
            <a:ext cx="381000" cy="152400"/>
          </a:xfrm>
          <a:prstGeom prst="leftArrow">
            <a:avLst>
              <a:gd name="adj1" fmla="val 50000"/>
              <a:gd name="adj2" fmla="val 62500"/>
            </a:avLst>
          </a:prstGeom>
          <a:solidFill>
            <a:schemeClr val="bg1"/>
          </a:solidFill>
          <a:ln w="9525">
            <a:solidFill>
              <a:schemeClr val="tx1"/>
            </a:solidFill>
            <a:miter lim="800000"/>
            <a:headEnd/>
            <a:tailEnd/>
          </a:ln>
        </p:spPr>
        <p:txBody>
          <a:bodyPr wrap="none" anchor="ctr"/>
          <a:lstStyle/>
          <a:p>
            <a:endParaRPr lang="vi-VN"/>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04800" y="4724400"/>
            <a:ext cx="8839200" cy="430213"/>
          </a:xfrm>
          <a:prstGeom prst="rect">
            <a:avLst/>
          </a:prstGeom>
          <a:noFill/>
          <a:ln w="9525">
            <a:noFill/>
            <a:miter lim="800000"/>
            <a:headEnd/>
            <a:tailEnd/>
          </a:ln>
        </p:spPr>
        <p:txBody>
          <a:bodyPr>
            <a:spAutoFit/>
          </a:bodyPr>
          <a:lstStyle/>
          <a:p>
            <a:pPr>
              <a:spcBef>
                <a:spcPct val="50000"/>
              </a:spcBef>
            </a:pPr>
            <a:r>
              <a:rPr lang="en-US" sz="2200"/>
              <a:t>    </a:t>
            </a:r>
            <a:endParaRPr lang="en-US" sz="2200">
              <a:latin typeface=".VnTime" pitchFamily="34" charset="0"/>
            </a:endParaRPr>
          </a:p>
        </p:txBody>
      </p:sp>
      <p:sp>
        <p:nvSpPr>
          <p:cNvPr id="16387" name="Text Box 5"/>
          <p:cNvSpPr txBox="1">
            <a:spLocks noChangeArrowheads="1"/>
          </p:cNvSpPr>
          <p:nvPr/>
        </p:nvSpPr>
        <p:spPr bwMode="auto">
          <a:xfrm>
            <a:off x="381000" y="5410200"/>
            <a:ext cx="8763000" cy="430213"/>
          </a:xfrm>
          <a:prstGeom prst="rect">
            <a:avLst/>
          </a:prstGeom>
          <a:noFill/>
          <a:ln w="9525">
            <a:noFill/>
            <a:miter lim="800000"/>
            <a:headEnd/>
            <a:tailEnd/>
          </a:ln>
        </p:spPr>
        <p:txBody>
          <a:bodyPr>
            <a:spAutoFit/>
          </a:bodyPr>
          <a:lstStyle/>
          <a:p>
            <a:pPr>
              <a:spcBef>
                <a:spcPct val="50000"/>
              </a:spcBef>
            </a:pPr>
            <a:r>
              <a:rPr lang="en-US" sz="2200"/>
              <a:t> </a:t>
            </a:r>
            <a:endParaRPr lang="en-US" sz="2200">
              <a:latin typeface=".VnTime" pitchFamily="34" charset="0"/>
            </a:endParaRPr>
          </a:p>
        </p:txBody>
      </p:sp>
      <p:sp>
        <p:nvSpPr>
          <p:cNvPr id="16388" name="Text Box 2"/>
          <p:cNvSpPr txBox="1">
            <a:spLocks noChangeArrowheads="1"/>
          </p:cNvSpPr>
          <p:nvPr/>
        </p:nvSpPr>
        <p:spPr bwMode="auto">
          <a:xfrm>
            <a:off x="2362200" y="0"/>
            <a:ext cx="3200400" cy="830263"/>
          </a:xfrm>
          <a:prstGeom prst="rect">
            <a:avLst/>
          </a:prstGeom>
          <a:noFill/>
          <a:ln w="9525">
            <a:noFill/>
            <a:miter lim="800000"/>
            <a:headEnd/>
            <a:tailEnd/>
          </a:ln>
        </p:spPr>
        <p:txBody>
          <a:bodyPr>
            <a:spAutoFit/>
          </a:bodyPr>
          <a:lstStyle/>
          <a:p>
            <a:pPr>
              <a:spcBef>
                <a:spcPct val="50000"/>
              </a:spcBef>
            </a:pPr>
            <a:r>
              <a:rPr lang="en-US" sz="4800" b="1">
                <a:solidFill>
                  <a:srgbClr val="FF0000"/>
                </a:solidFill>
                <a:latin typeface="Times New Roman" pitchFamily="18" charset="0"/>
                <a:cs typeface="Times New Roman" pitchFamily="18" charset="0"/>
              </a:rPr>
              <a:t>II. Ghi nhớ</a:t>
            </a:r>
          </a:p>
        </p:txBody>
      </p:sp>
      <p:sp>
        <p:nvSpPr>
          <p:cNvPr id="16389" name="Rectangle 1"/>
          <p:cNvSpPr>
            <a:spLocks noChangeArrowheads="1"/>
          </p:cNvSpPr>
          <p:nvPr/>
        </p:nvSpPr>
        <p:spPr bwMode="auto">
          <a:xfrm>
            <a:off x="968375" y="1752600"/>
            <a:ext cx="7566025" cy="1323975"/>
          </a:xfrm>
          <a:prstGeom prst="rect">
            <a:avLst/>
          </a:prstGeom>
          <a:noFill/>
          <a:ln w="9525">
            <a:noFill/>
            <a:miter lim="800000"/>
            <a:headEnd/>
            <a:tailEnd/>
          </a:ln>
        </p:spPr>
        <p:txBody>
          <a:bodyPr>
            <a:spAutoFit/>
          </a:bodyPr>
          <a:lstStyle/>
          <a:p>
            <a:r>
              <a:rPr lang="en-US" sz="4000" b="1">
                <a:latin typeface="Times New Roman" pitchFamily="18" charset="0"/>
                <a:cs typeface="Times New Roman" pitchFamily="18" charset="0"/>
              </a:rPr>
              <a:t>Dấu ngoặc kép thường dùng để làm gì và dùng như thế nào?</a:t>
            </a:r>
          </a:p>
        </p:txBody>
      </p:sp>
      <p:sp>
        <p:nvSpPr>
          <p:cNvPr id="16390" name="Text Box 3"/>
          <p:cNvSpPr txBox="1">
            <a:spLocks noChangeArrowheads="1"/>
          </p:cNvSpPr>
          <p:nvPr/>
        </p:nvSpPr>
        <p:spPr bwMode="auto">
          <a:xfrm>
            <a:off x="0" y="917575"/>
            <a:ext cx="9110663" cy="5940425"/>
          </a:xfrm>
          <a:prstGeom prst="rect">
            <a:avLst/>
          </a:prstGeom>
          <a:solidFill>
            <a:schemeClr val="bg1"/>
          </a:solidFill>
          <a:ln w="9525">
            <a:noFill/>
            <a:miter lim="800000"/>
            <a:headEnd/>
            <a:tailEnd/>
          </a:ln>
        </p:spPr>
        <p:txBody>
          <a:bodyPr>
            <a:spAutoFit/>
          </a:bodyPr>
          <a:lstStyle/>
          <a:p>
            <a:pPr>
              <a:spcBef>
                <a:spcPct val="50000"/>
              </a:spcBef>
            </a:pPr>
            <a:r>
              <a:rPr lang="en-US" sz="3600" b="1">
                <a:solidFill>
                  <a:srgbClr val="0000FF"/>
                </a:solidFill>
              </a:rPr>
              <a:t>    </a:t>
            </a:r>
            <a:r>
              <a:rPr lang="en-US" sz="3800" b="1">
                <a:solidFill>
                  <a:srgbClr val="0000FF"/>
                </a:solidFill>
                <a:latin typeface="Times New Roman" pitchFamily="18" charset="0"/>
                <a:cs typeface="Times New Roman" pitchFamily="18" charset="0"/>
              </a:rPr>
              <a:t>1. Dấu ngoặc kép thường dẫn lời nói trực tiếp của nhân vật hoặc của người nào đó. </a:t>
            </a:r>
          </a:p>
          <a:p>
            <a:pPr>
              <a:spcBef>
                <a:spcPct val="50000"/>
              </a:spcBef>
            </a:pPr>
            <a:r>
              <a:rPr lang="en-US" sz="3800" b="1">
                <a:solidFill>
                  <a:srgbClr val="0000FF"/>
                </a:solidFill>
                <a:latin typeface="Times New Roman" pitchFamily="18" charset="0"/>
                <a:cs typeface="Times New Roman" pitchFamily="18" charset="0"/>
              </a:rPr>
              <a:t>     </a:t>
            </a:r>
            <a:r>
              <a:rPr lang="en-US" sz="3800" b="1">
                <a:latin typeface="Times New Roman" pitchFamily="18" charset="0"/>
                <a:cs typeface="Times New Roman" pitchFamily="18" charset="0"/>
              </a:rPr>
              <a:t>Nếu lời nói trực tiếp là một câu trọn vẹn hay một đoạn văn thì trước dấu ngoặc kép ta thường phải thêm dấu hai chấm.</a:t>
            </a:r>
          </a:p>
          <a:p>
            <a:pPr>
              <a:spcBef>
                <a:spcPct val="50000"/>
              </a:spcBef>
            </a:pPr>
            <a:r>
              <a:rPr lang="en-US" sz="3800" b="1">
                <a:solidFill>
                  <a:srgbClr val="0000FF"/>
                </a:solidFill>
                <a:latin typeface="Times New Roman" pitchFamily="18" charset="0"/>
                <a:cs typeface="Times New Roman" pitchFamily="18" charset="0"/>
              </a:rPr>
              <a:t>    2. Dấu ngoặc kép còn được dùng để đánh dấu những từ ngữ được dùng với ý nghĩa đặc biệt.</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11"/>
          <p:cNvSpPr txBox="1">
            <a:spLocks noChangeArrowheads="1"/>
          </p:cNvSpPr>
          <p:nvPr/>
        </p:nvSpPr>
        <p:spPr bwMode="auto">
          <a:xfrm>
            <a:off x="0" y="1828800"/>
            <a:ext cx="9144000" cy="1292225"/>
          </a:xfrm>
          <a:prstGeom prst="rect">
            <a:avLst/>
          </a:prstGeom>
          <a:noFill/>
          <a:ln w="9525">
            <a:noFill/>
            <a:miter lim="800000"/>
            <a:headEnd/>
            <a:tailEnd/>
          </a:ln>
        </p:spPr>
        <p:txBody>
          <a:bodyPr>
            <a:spAutoFit/>
          </a:bodyPr>
          <a:lstStyle/>
          <a:p>
            <a:pPr>
              <a:spcBef>
                <a:spcPct val="50000"/>
              </a:spcBef>
            </a:pPr>
            <a:r>
              <a:rPr lang="en-US" sz="4000" b="1" i="1">
                <a:solidFill>
                  <a:srgbClr val="0000FF"/>
                </a:solidFill>
              </a:rPr>
              <a:t>  </a:t>
            </a:r>
            <a:r>
              <a:rPr lang="en-US" sz="3800" b="1">
                <a:latin typeface="Times New Roman" pitchFamily="18" charset="0"/>
                <a:cs typeface="Times New Roman" pitchFamily="18" charset="0"/>
              </a:rPr>
              <a:t>Có lần, cô giáo ra cho chúng tôi một đề văn ở lớp: “Em đã làm gì để giúp đỡ mẹ?”</a:t>
            </a:r>
          </a:p>
        </p:txBody>
      </p:sp>
      <p:sp>
        <p:nvSpPr>
          <p:cNvPr id="18" name="Text Box 12"/>
          <p:cNvSpPr txBox="1">
            <a:spLocks noChangeArrowheads="1"/>
          </p:cNvSpPr>
          <p:nvPr/>
        </p:nvSpPr>
        <p:spPr bwMode="auto">
          <a:xfrm>
            <a:off x="152400" y="3581400"/>
            <a:ext cx="8772525" cy="2524125"/>
          </a:xfrm>
          <a:prstGeom prst="rect">
            <a:avLst/>
          </a:prstGeom>
          <a:noFill/>
          <a:ln w="9525">
            <a:noFill/>
            <a:miter lim="800000"/>
            <a:headEnd/>
            <a:tailEnd/>
          </a:ln>
        </p:spPr>
        <p:txBody>
          <a:bodyPr>
            <a:spAutoFit/>
          </a:bodyPr>
          <a:lstStyle/>
          <a:p>
            <a:pPr>
              <a:spcBef>
                <a:spcPct val="50000"/>
              </a:spcBef>
            </a:pPr>
            <a:r>
              <a:rPr lang="en-US" sz="4400" b="1" i="1">
                <a:solidFill>
                  <a:srgbClr val="0000FF"/>
                </a:solidFill>
              </a:rPr>
              <a:t>   </a:t>
            </a:r>
            <a:r>
              <a:rPr lang="en-US" sz="3800" b="1">
                <a:solidFill>
                  <a:srgbClr val="0000FF"/>
                </a:solidFill>
                <a:latin typeface="Times New Roman" pitchFamily="18" charset="0"/>
                <a:cs typeface="Times New Roman" pitchFamily="18" charset="0"/>
              </a:rPr>
              <a:t>Tôi loay hoay mất một lúc, rồi cầm bút và bắt đầu viết: “Em đã nhiều lần giúp đỡ mẹ. Em quét nhà và rửa bát đĩa. Đôi khi, em giặt khăn mùi soa.”</a:t>
            </a:r>
          </a:p>
        </p:txBody>
      </p:sp>
      <p:sp>
        <p:nvSpPr>
          <p:cNvPr id="17412" name="Text Box 9"/>
          <p:cNvSpPr txBox="1">
            <a:spLocks noChangeArrowheads="1"/>
          </p:cNvSpPr>
          <p:nvPr/>
        </p:nvSpPr>
        <p:spPr bwMode="auto">
          <a:xfrm>
            <a:off x="0" y="914400"/>
            <a:ext cx="9144000" cy="646113"/>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n-US" sz="3600" b="1">
                <a:latin typeface="Times New Roman" pitchFamily="18" charset="0"/>
                <a:cs typeface="Times New Roman" pitchFamily="18" charset="0"/>
              </a:rPr>
              <a:t>Tìm lời nói </a:t>
            </a:r>
            <a:r>
              <a:rPr lang="en-US" sz="3600" b="1">
                <a:solidFill>
                  <a:srgbClr val="FF0000"/>
                </a:solidFill>
                <a:latin typeface="Times New Roman" pitchFamily="18" charset="0"/>
                <a:cs typeface="Times New Roman" pitchFamily="18" charset="0"/>
              </a:rPr>
              <a:t>trực tiếp </a:t>
            </a:r>
            <a:r>
              <a:rPr lang="en-US" sz="3600" b="1">
                <a:latin typeface="Times New Roman" pitchFamily="18" charset="0"/>
                <a:cs typeface="Times New Roman" pitchFamily="18" charset="0"/>
              </a:rPr>
              <a:t>trong đoạn văn sau:</a:t>
            </a:r>
          </a:p>
        </p:txBody>
      </p:sp>
      <p:sp>
        <p:nvSpPr>
          <p:cNvPr id="2" name="Rectangle 1"/>
          <p:cNvSpPr>
            <a:spLocks noChangeArrowheads="1"/>
          </p:cNvSpPr>
          <p:nvPr/>
        </p:nvSpPr>
        <p:spPr bwMode="auto">
          <a:xfrm>
            <a:off x="2438400" y="2438400"/>
            <a:ext cx="3079750" cy="677863"/>
          </a:xfrm>
          <a:prstGeom prst="rect">
            <a:avLst/>
          </a:prstGeom>
          <a:noFill/>
          <a:ln w="9525">
            <a:noFill/>
            <a:miter lim="800000"/>
            <a:headEnd/>
            <a:tailEnd/>
          </a:ln>
        </p:spPr>
        <p:txBody>
          <a:bodyPr wrap="none">
            <a:spAutoFit/>
          </a:bodyPr>
          <a:lstStyle/>
          <a:p>
            <a:r>
              <a:rPr lang="en-US" sz="3800" b="1">
                <a:solidFill>
                  <a:srgbClr val="FF0000"/>
                </a:solidFill>
                <a:latin typeface="Times New Roman" pitchFamily="18" charset="0"/>
                <a:cs typeface="Times New Roman" pitchFamily="18" charset="0"/>
              </a:rPr>
              <a:t>Em đã làm gì </a:t>
            </a:r>
            <a:endParaRPr lang="en-US" sz="3800">
              <a:solidFill>
                <a:srgbClr val="FF0000"/>
              </a:solidFill>
              <a:latin typeface="Times New Roman" pitchFamily="18" charset="0"/>
              <a:cs typeface="Times New Roman" pitchFamily="18" charset="0"/>
            </a:endParaRPr>
          </a:p>
        </p:txBody>
      </p:sp>
      <p:sp>
        <p:nvSpPr>
          <p:cNvPr id="3" name="Rectangle 2"/>
          <p:cNvSpPr>
            <a:spLocks noChangeArrowheads="1"/>
          </p:cNvSpPr>
          <p:nvPr/>
        </p:nvSpPr>
        <p:spPr bwMode="auto">
          <a:xfrm>
            <a:off x="5334000" y="2438400"/>
            <a:ext cx="3484563" cy="677863"/>
          </a:xfrm>
          <a:prstGeom prst="rect">
            <a:avLst/>
          </a:prstGeom>
          <a:noFill/>
          <a:ln w="9525">
            <a:noFill/>
            <a:miter lim="800000"/>
            <a:headEnd/>
            <a:tailEnd/>
          </a:ln>
        </p:spPr>
        <p:txBody>
          <a:bodyPr wrap="none">
            <a:spAutoFit/>
          </a:bodyPr>
          <a:lstStyle/>
          <a:p>
            <a:r>
              <a:rPr lang="en-US" sz="3800" b="1">
                <a:solidFill>
                  <a:srgbClr val="FF0000"/>
                </a:solidFill>
                <a:latin typeface="Times New Roman" pitchFamily="18" charset="0"/>
                <a:cs typeface="Times New Roman" pitchFamily="18" charset="0"/>
              </a:rPr>
              <a:t>để giúp đỡ mẹ? </a:t>
            </a:r>
            <a:endParaRPr lang="en-US" sz="3800">
              <a:solidFill>
                <a:srgbClr val="FF0000"/>
              </a:solidFill>
              <a:latin typeface="Times New Roman" pitchFamily="18" charset="0"/>
              <a:cs typeface="Times New Roman" pitchFamily="18" charset="0"/>
            </a:endParaRPr>
          </a:p>
        </p:txBody>
      </p:sp>
      <p:sp>
        <p:nvSpPr>
          <p:cNvPr id="17415" name="Text Box 8"/>
          <p:cNvSpPr txBox="1">
            <a:spLocks noChangeArrowheads="1"/>
          </p:cNvSpPr>
          <p:nvPr/>
        </p:nvSpPr>
        <p:spPr bwMode="auto">
          <a:xfrm>
            <a:off x="1752600" y="0"/>
            <a:ext cx="5638800" cy="830263"/>
          </a:xfrm>
          <a:prstGeom prst="rect">
            <a:avLst/>
          </a:prstGeom>
          <a:noFill/>
          <a:ln w="9525">
            <a:noFill/>
            <a:miter lim="800000"/>
            <a:headEnd/>
            <a:tailEnd/>
          </a:ln>
        </p:spPr>
        <p:txBody>
          <a:bodyPr>
            <a:spAutoFit/>
          </a:bodyPr>
          <a:lstStyle/>
          <a:p>
            <a:pPr>
              <a:spcBef>
                <a:spcPct val="50000"/>
              </a:spcBef>
            </a:pPr>
            <a:r>
              <a:rPr lang="en-US" sz="4800" b="1">
                <a:solidFill>
                  <a:srgbClr val="FF0000"/>
                </a:solidFill>
                <a:latin typeface="Times New Roman" pitchFamily="18" charset="0"/>
                <a:cs typeface="Times New Roman" pitchFamily="18" charset="0"/>
              </a:rPr>
              <a:t>III. Luyện tập</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down)">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1"/>
          <p:cNvSpPr txBox="1">
            <a:spLocks noChangeArrowheads="1"/>
          </p:cNvSpPr>
          <p:nvPr/>
        </p:nvSpPr>
        <p:spPr bwMode="auto">
          <a:xfrm>
            <a:off x="0" y="152400"/>
            <a:ext cx="9144000" cy="1138238"/>
          </a:xfrm>
          <a:prstGeom prst="rect">
            <a:avLst/>
          </a:prstGeom>
          <a:noFill/>
          <a:ln w="9525">
            <a:noFill/>
            <a:miter lim="800000"/>
            <a:headEnd/>
            <a:tailEnd/>
          </a:ln>
        </p:spPr>
        <p:txBody>
          <a:bodyPr>
            <a:spAutoFit/>
          </a:bodyPr>
          <a:lstStyle/>
          <a:p>
            <a:pPr>
              <a:spcBef>
                <a:spcPct val="50000"/>
              </a:spcBef>
            </a:pPr>
            <a:r>
              <a:rPr lang="en-US" sz="2800" b="1" i="1">
                <a:solidFill>
                  <a:srgbClr val="0000FF"/>
                </a:solidFill>
              </a:rPr>
              <a:t>  </a:t>
            </a:r>
            <a:r>
              <a:rPr lang="en-US" sz="3400" b="1">
                <a:latin typeface="Times New Roman" pitchFamily="18" charset="0"/>
                <a:cs typeface="Times New Roman" pitchFamily="18" charset="0"/>
              </a:rPr>
              <a:t>Có lần, cô giáo ra cho chúng tôi một đề văn ở lớp: “</a:t>
            </a:r>
            <a:r>
              <a:rPr lang="en-US" sz="3400" b="1">
                <a:solidFill>
                  <a:srgbClr val="FF0000"/>
                </a:solidFill>
                <a:latin typeface="Times New Roman" pitchFamily="18" charset="0"/>
                <a:cs typeface="Times New Roman" pitchFamily="18" charset="0"/>
              </a:rPr>
              <a:t>Em đã làm gì để giúp đỡ mẹ </a:t>
            </a:r>
            <a:r>
              <a:rPr lang="en-US" sz="3400" b="1">
                <a:latin typeface="Times New Roman" pitchFamily="18" charset="0"/>
                <a:cs typeface="Times New Roman" pitchFamily="18" charset="0"/>
              </a:rPr>
              <a:t>?”</a:t>
            </a:r>
          </a:p>
        </p:txBody>
      </p:sp>
      <p:sp>
        <p:nvSpPr>
          <p:cNvPr id="18435" name="Text Box 12"/>
          <p:cNvSpPr txBox="1">
            <a:spLocks noChangeArrowheads="1"/>
          </p:cNvSpPr>
          <p:nvPr/>
        </p:nvSpPr>
        <p:spPr bwMode="auto">
          <a:xfrm>
            <a:off x="0" y="1295400"/>
            <a:ext cx="9144000" cy="2185988"/>
          </a:xfrm>
          <a:prstGeom prst="rect">
            <a:avLst/>
          </a:prstGeom>
          <a:noFill/>
          <a:ln w="9525">
            <a:noFill/>
            <a:miter lim="800000"/>
            <a:headEnd/>
            <a:tailEnd/>
          </a:ln>
        </p:spPr>
        <p:txBody>
          <a:bodyPr>
            <a:spAutoFit/>
          </a:bodyPr>
          <a:lstStyle/>
          <a:p>
            <a:pPr>
              <a:spcBef>
                <a:spcPct val="50000"/>
              </a:spcBef>
            </a:pPr>
            <a:r>
              <a:rPr lang="en-US" sz="2800" b="1" i="1">
                <a:solidFill>
                  <a:srgbClr val="0000FF"/>
                </a:solidFill>
              </a:rPr>
              <a:t>   </a:t>
            </a:r>
            <a:r>
              <a:rPr lang="en-US" sz="3400" b="1">
                <a:solidFill>
                  <a:srgbClr val="0000FF"/>
                </a:solidFill>
                <a:latin typeface="Times New Roman" pitchFamily="18" charset="0"/>
                <a:cs typeface="Times New Roman" pitchFamily="18" charset="0"/>
              </a:rPr>
              <a:t>Tôi loay hoay mất một lúc, rồi cầm bút và bắt đầu viết: “Em đã nhiều lần giúp đỡ mẹ. Em quét nhà và rửa bát đĩa. Đôi khi, em giặt khăn mùi soa.”</a:t>
            </a:r>
          </a:p>
        </p:txBody>
      </p:sp>
      <p:sp>
        <p:nvSpPr>
          <p:cNvPr id="18436" name="Text Box 23"/>
          <p:cNvSpPr txBox="1">
            <a:spLocks noChangeArrowheads="1"/>
          </p:cNvSpPr>
          <p:nvPr/>
        </p:nvSpPr>
        <p:spPr bwMode="auto">
          <a:xfrm>
            <a:off x="304800" y="3733800"/>
            <a:ext cx="8534400" cy="1754188"/>
          </a:xfrm>
          <a:prstGeom prst="rect">
            <a:avLst/>
          </a:prstGeom>
          <a:solidFill>
            <a:schemeClr val="bg1"/>
          </a:solidFill>
          <a:ln w="9525">
            <a:noFill/>
            <a:miter lim="800000"/>
            <a:headEnd/>
            <a:tailEnd/>
          </a:ln>
        </p:spPr>
        <p:txBody>
          <a:bodyPr>
            <a:spAutoFit/>
          </a:bodyPr>
          <a:lstStyle/>
          <a:p>
            <a:pPr>
              <a:spcBef>
                <a:spcPct val="50000"/>
              </a:spcBef>
            </a:pPr>
            <a:r>
              <a:rPr lang="en-US" sz="3600" b="1">
                <a:solidFill>
                  <a:srgbClr val="FF0000"/>
                </a:solidFill>
                <a:latin typeface="Times New Roman" pitchFamily="18" charset="0"/>
                <a:cs typeface="Times New Roman" pitchFamily="18" charset="0"/>
              </a:rPr>
              <a:t>2. Có thể đặt những lời nói trực tiếp trong đoạn văn ở bài tập 1 xuống dòng, sau dấu gạch ngang đầu dòng không ? Vì sao ? </a:t>
            </a:r>
          </a:p>
        </p:txBody>
      </p:sp>
      <p:sp>
        <p:nvSpPr>
          <p:cNvPr id="20491" name="Text Box 28"/>
          <p:cNvSpPr txBox="1">
            <a:spLocks noChangeArrowheads="1"/>
          </p:cNvSpPr>
          <p:nvPr/>
        </p:nvSpPr>
        <p:spPr bwMode="auto">
          <a:xfrm>
            <a:off x="0" y="3505200"/>
            <a:ext cx="9144000" cy="3170238"/>
          </a:xfrm>
          <a:prstGeom prst="rect">
            <a:avLst/>
          </a:prstGeom>
          <a:solidFill>
            <a:schemeClr val="bg1"/>
          </a:solidFill>
          <a:ln w="9525">
            <a:noFill/>
            <a:miter lim="800000"/>
            <a:headEnd/>
            <a:tailEnd/>
          </a:ln>
        </p:spPr>
        <p:txBody>
          <a:bodyPr>
            <a:spAutoFit/>
          </a:bodyPr>
          <a:lstStyle/>
          <a:p>
            <a:pPr>
              <a:spcBef>
                <a:spcPct val="50000"/>
              </a:spcBef>
            </a:pPr>
            <a:r>
              <a:rPr lang="en-US" sz="4000" b="1"/>
              <a:t>     </a:t>
            </a:r>
            <a:r>
              <a:rPr lang="en-US" sz="4000" b="1">
                <a:latin typeface="Times New Roman" pitchFamily="18" charset="0"/>
                <a:cs typeface="Times New Roman" pitchFamily="18" charset="0"/>
              </a:rPr>
              <a:t>Những lời nói trực tiếp trong đoạn văn không thể viết xuống dòng sau dấu gạch ngang đầu dòng. Vì đây không phải là lời nói trực tiếp giữa hai nhân vật đang nói chuyện với nhau.</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491"/>
                                        </p:tgtEl>
                                        <p:attrNameLst>
                                          <p:attrName>style.visibility</p:attrName>
                                        </p:attrNameLst>
                                      </p:cBhvr>
                                      <p:to>
                                        <p:strVal val="visible"/>
                                      </p:to>
                                    </p:set>
                                    <p:animEffect transition="in" filter="wipe(down)">
                                      <p:cBhvr>
                                        <p:cTn id="7" dur="500"/>
                                        <p:tgtEl>
                                          <p:spTgt spid="20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0" y="381000"/>
            <a:ext cx="8915400" cy="1446213"/>
          </a:xfrm>
          <a:prstGeom prst="rect">
            <a:avLst/>
          </a:prstGeom>
          <a:solidFill>
            <a:schemeClr val="bg1"/>
          </a:solidFill>
          <a:ln w="9525">
            <a:noFill/>
            <a:miter lim="800000"/>
            <a:headEnd/>
            <a:tailEnd/>
          </a:ln>
        </p:spPr>
        <p:txBody>
          <a:bodyPr>
            <a:spAutoFit/>
          </a:bodyPr>
          <a:lstStyle/>
          <a:p>
            <a:pPr marL="342900" indent="-342900">
              <a:spcBef>
                <a:spcPct val="50000"/>
              </a:spcBef>
            </a:pPr>
            <a:r>
              <a:rPr lang="en-US" sz="4400" b="1">
                <a:solidFill>
                  <a:srgbClr val="0000FF"/>
                </a:solidFill>
                <a:latin typeface="Times New Roman" pitchFamily="18" charset="0"/>
                <a:cs typeface="Times New Roman" pitchFamily="18" charset="0"/>
              </a:rPr>
              <a:t>3. Em đặt dấu ngoặc kép vào chỗ nào trong các câu sau:</a:t>
            </a:r>
          </a:p>
        </p:txBody>
      </p:sp>
      <p:sp>
        <p:nvSpPr>
          <p:cNvPr id="19459" name="Text Box 6"/>
          <p:cNvSpPr txBox="1">
            <a:spLocks noChangeArrowheads="1"/>
          </p:cNvSpPr>
          <p:nvPr/>
        </p:nvSpPr>
        <p:spPr bwMode="auto">
          <a:xfrm>
            <a:off x="0" y="2590800"/>
            <a:ext cx="8915400" cy="2308225"/>
          </a:xfrm>
          <a:prstGeom prst="rect">
            <a:avLst/>
          </a:prstGeom>
          <a:solidFill>
            <a:schemeClr val="bg1"/>
          </a:solidFill>
          <a:ln w="9525">
            <a:noFill/>
            <a:miter lim="800000"/>
            <a:headEnd/>
            <a:tailEnd/>
          </a:ln>
        </p:spPr>
        <p:txBody>
          <a:bodyPr>
            <a:spAutoFit/>
          </a:bodyPr>
          <a:lstStyle/>
          <a:p>
            <a:pPr marL="342900" indent="-342900">
              <a:spcBef>
                <a:spcPct val="50000"/>
              </a:spcBef>
              <a:buFontTx/>
              <a:buAutoNum type="alphaLcParenR"/>
            </a:pPr>
            <a:r>
              <a:rPr lang="en-US" sz="4800" b="1">
                <a:latin typeface="Times New Roman" pitchFamily="18" charset="0"/>
                <a:cs typeface="Times New Roman" pitchFamily="18" charset="0"/>
              </a:rPr>
              <a:t> Cả bầy ong cùng nhau xây tổ. Con nào con nấy hết sức tiết kiệm vôi vữa.</a:t>
            </a:r>
          </a:p>
        </p:txBody>
      </p:sp>
      <p:sp>
        <p:nvSpPr>
          <p:cNvPr id="4" name="Rectangle 3"/>
          <p:cNvSpPr>
            <a:spLocks noChangeArrowheads="1"/>
          </p:cNvSpPr>
          <p:nvPr/>
        </p:nvSpPr>
        <p:spPr bwMode="auto">
          <a:xfrm>
            <a:off x="1676400" y="4038600"/>
            <a:ext cx="3200400" cy="830263"/>
          </a:xfrm>
          <a:prstGeom prst="rect">
            <a:avLst/>
          </a:prstGeom>
          <a:solidFill>
            <a:schemeClr val="bg1"/>
          </a:solidFill>
          <a:ln w="9525">
            <a:noFill/>
            <a:miter lim="800000"/>
            <a:headEnd/>
            <a:tailEnd/>
          </a:ln>
        </p:spPr>
        <p:txBody>
          <a:bodyPr>
            <a:spAutoFit/>
          </a:bodyPr>
          <a:lstStyle/>
          <a:p>
            <a:r>
              <a:rPr lang="en-US" sz="4800" b="1">
                <a:solidFill>
                  <a:srgbClr val="FF0000"/>
                </a:solidFill>
                <a:latin typeface="Times New Roman" pitchFamily="18" charset="0"/>
                <a:cs typeface="Times New Roman" pitchFamily="18" charset="0"/>
              </a:rPr>
              <a:t>“vôi vữa”.</a:t>
            </a:r>
            <a:endParaRPr lang="en-US" sz="4800">
              <a:solidFill>
                <a:srgbClr val="FF0000"/>
              </a:solidFill>
              <a:latin typeface="Times New Roman" pitchFamily="18" charset="0"/>
              <a:cs typeface="Times New Roman" pitchFamily="18" charset="0"/>
            </a:endParaRPr>
          </a:p>
        </p:txBody>
      </p:sp>
      <p:cxnSp>
        <p:nvCxnSpPr>
          <p:cNvPr id="6" name="Straight Connector 5"/>
          <p:cNvCxnSpPr/>
          <p:nvPr/>
        </p:nvCxnSpPr>
        <p:spPr>
          <a:xfrm>
            <a:off x="2133600" y="4800600"/>
            <a:ext cx="1905000"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descr="33"/>
          <p:cNvPicPr>
            <a:picLocks noChangeAspect="1" noChangeArrowheads="1" noCrop="1"/>
          </p:cNvPicPr>
          <p:nvPr/>
        </p:nvPicPr>
        <p:blipFill>
          <a:blip r:embed="rId2"/>
          <a:srcRect/>
          <a:stretch>
            <a:fillRect/>
          </a:stretch>
        </p:blipFill>
        <p:spPr bwMode="auto">
          <a:xfrm>
            <a:off x="0" y="5638800"/>
            <a:ext cx="915988" cy="1219200"/>
          </a:xfrm>
          <a:prstGeom prst="rect">
            <a:avLst/>
          </a:prstGeom>
          <a:noFill/>
          <a:ln w="9525">
            <a:noFill/>
            <a:miter lim="800000"/>
            <a:headEnd/>
            <a:tailEnd/>
          </a:ln>
        </p:spPr>
      </p:pic>
      <p:pic>
        <p:nvPicPr>
          <p:cNvPr id="2051" name="Picture 20" descr="33"/>
          <p:cNvPicPr>
            <a:picLocks noChangeAspect="1" noChangeArrowheads="1" noCrop="1"/>
          </p:cNvPicPr>
          <p:nvPr/>
        </p:nvPicPr>
        <p:blipFill>
          <a:blip r:embed="rId2"/>
          <a:srcRect/>
          <a:stretch>
            <a:fillRect/>
          </a:stretch>
        </p:blipFill>
        <p:spPr bwMode="auto">
          <a:xfrm>
            <a:off x="8228013" y="5638800"/>
            <a:ext cx="915987" cy="1219200"/>
          </a:xfrm>
          <a:prstGeom prst="rect">
            <a:avLst/>
          </a:prstGeom>
          <a:noFill/>
          <a:ln w="9525">
            <a:noFill/>
            <a:miter lim="800000"/>
            <a:headEnd/>
            <a:tailEnd/>
          </a:ln>
        </p:spPr>
      </p:pic>
      <p:pic>
        <p:nvPicPr>
          <p:cNvPr id="2052" name="Picture 14" descr="Firewrk8"/>
          <p:cNvPicPr>
            <a:picLocks noChangeAspect="1" noChangeArrowheads="1"/>
          </p:cNvPicPr>
          <p:nvPr/>
        </p:nvPicPr>
        <p:blipFill>
          <a:blip r:embed="rId3">
            <a:lum bright="6000" contrast="30000"/>
          </a:blip>
          <a:srcRect/>
          <a:stretch>
            <a:fillRect/>
          </a:stretch>
        </p:blipFill>
        <p:spPr bwMode="auto">
          <a:xfrm>
            <a:off x="5181600" y="4992688"/>
            <a:ext cx="2819400" cy="1865312"/>
          </a:xfrm>
          <a:prstGeom prst="rect">
            <a:avLst/>
          </a:prstGeom>
          <a:noFill/>
          <a:ln w="9525">
            <a:noFill/>
            <a:miter lim="800000"/>
            <a:headEnd/>
            <a:tailEnd/>
          </a:ln>
        </p:spPr>
      </p:pic>
      <p:sp>
        <p:nvSpPr>
          <p:cNvPr id="2053" name="WordArt 8"/>
          <p:cNvSpPr>
            <a:spLocks noChangeArrowheads="1" noChangeShapeType="1" noTextEdit="1"/>
          </p:cNvSpPr>
          <p:nvPr/>
        </p:nvSpPr>
        <p:spPr bwMode="auto">
          <a:xfrm>
            <a:off x="1600200" y="914400"/>
            <a:ext cx="6019800" cy="1600200"/>
          </a:xfrm>
          <a:prstGeom prst="rect">
            <a:avLst/>
          </a:prstGeom>
        </p:spPr>
        <p:txBody>
          <a:bodyPr wrap="none" fromWordArt="1">
            <a:prstTxWarp prst="textPlain">
              <a:avLst>
                <a:gd name="adj" fmla="val 50000"/>
              </a:avLst>
            </a:prstTxWarp>
          </a:bodyPr>
          <a:lstStyle/>
          <a:p>
            <a:r>
              <a:rPr lang="en-US" b="1"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LUYỆN TỪ VÀ CÂU</a:t>
            </a:r>
          </a:p>
        </p:txBody>
      </p:sp>
      <p:pic>
        <p:nvPicPr>
          <p:cNvPr id="2054" name="Picture 12" descr="Firewrk8"/>
          <p:cNvPicPr>
            <a:picLocks noChangeAspect="1" noChangeArrowheads="1"/>
          </p:cNvPicPr>
          <p:nvPr/>
        </p:nvPicPr>
        <p:blipFill>
          <a:blip r:embed="rId3">
            <a:lum bright="6000" contrast="30000"/>
          </a:blip>
          <a:srcRect/>
          <a:stretch>
            <a:fillRect/>
          </a:stretch>
        </p:blipFill>
        <p:spPr bwMode="auto">
          <a:xfrm>
            <a:off x="0" y="0"/>
            <a:ext cx="1676400" cy="1828800"/>
          </a:xfrm>
          <a:prstGeom prst="rect">
            <a:avLst/>
          </a:prstGeom>
          <a:noFill/>
          <a:ln w="9525">
            <a:noFill/>
            <a:miter lim="800000"/>
            <a:headEnd/>
            <a:tailEnd/>
          </a:ln>
        </p:spPr>
      </p:pic>
      <p:sp>
        <p:nvSpPr>
          <p:cNvPr id="2055" name="WordArt 11"/>
          <p:cNvSpPr>
            <a:spLocks noChangeArrowheads="1" noChangeShapeType="1" noTextEdit="1"/>
          </p:cNvSpPr>
          <p:nvPr/>
        </p:nvSpPr>
        <p:spPr bwMode="auto">
          <a:xfrm>
            <a:off x="685800" y="2895600"/>
            <a:ext cx="7848600" cy="1447800"/>
          </a:xfrm>
          <a:prstGeom prst="rect">
            <a:avLst/>
          </a:prstGeom>
        </p:spPr>
        <p:txBody>
          <a:bodyPr wrap="none" fromWordArt="1">
            <a:prstTxWarp prst="textPlain">
              <a:avLst>
                <a:gd name="adj" fmla="val 50000"/>
              </a:avLst>
            </a:prstTxWarp>
          </a:bodyPr>
          <a:lstStyle/>
          <a:p>
            <a:pPr algn="ctr"/>
            <a:r>
              <a:rPr lang="en-US" sz="24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DẤU NGOẶC KÉP</a:t>
            </a:r>
          </a:p>
        </p:txBody>
      </p:sp>
      <p:pic>
        <p:nvPicPr>
          <p:cNvPr id="2056" name="Picture 14" descr="Firewrk8"/>
          <p:cNvPicPr>
            <a:picLocks noChangeAspect="1" noChangeArrowheads="1"/>
          </p:cNvPicPr>
          <p:nvPr/>
        </p:nvPicPr>
        <p:blipFill>
          <a:blip r:embed="rId3">
            <a:lum bright="6000" contrast="30000"/>
          </a:blip>
          <a:srcRect/>
          <a:stretch>
            <a:fillRect/>
          </a:stretch>
        </p:blipFill>
        <p:spPr bwMode="auto">
          <a:xfrm>
            <a:off x="7315200" y="0"/>
            <a:ext cx="1828800" cy="1905000"/>
          </a:xfrm>
          <a:prstGeom prst="rect">
            <a:avLst/>
          </a:prstGeom>
          <a:noFill/>
          <a:ln w="9525">
            <a:noFill/>
            <a:miter lim="800000"/>
            <a:headEnd/>
            <a:tailEnd/>
          </a:ln>
        </p:spPr>
      </p:pic>
      <p:pic>
        <p:nvPicPr>
          <p:cNvPr id="2057" name="Picture 14" descr="Firewrk8"/>
          <p:cNvPicPr>
            <a:picLocks noChangeAspect="1" noChangeArrowheads="1"/>
          </p:cNvPicPr>
          <p:nvPr/>
        </p:nvPicPr>
        <p:blipFill>
          <a:blip r:embed="rId3">
            <a:lum bright="6000" contrast="30000"/>
          </a:blip>
          <a:srcRect/>
          <a:stretch>
            <a:fillRect/>
          </a:stretch>
        </p:blipFill>
        <p:spPr bwMode="auto">
          <a:xfrm>
            <a:off x="1219200" y="4953000"/>
            <a:ext cx="2819400" cy="1905000"/>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5"/>
          <p:cNvSpPr txBox="1">
            <a:spLocks noChangeArrowheads="1"/>
          </p:cNvSpPr>
          <p:nvPr/>
        </p:nvSpPr>
        <p:spPr bwMode="auto">
          <a:xfrm>
            <a:off x="0" y="152400"/>
            <a:ext cx="9144000" cy="6370638"/>
          </a:xfrm>
          <a:prstGeom prst="rect">
            <a:avLst/>
          </a:prstGeom>
          <a:solidFill>
            <a:schemeClr val="bg1"/>
          </a:solidFill>
          <a:ln w="9525">
            <a:noFill/>
            <a:miter lim="800000"/>
            <a:headEnd/>
            <a:tailEnd/>
          </a:ln>
        </p:spPr>
        <p:txBody>
          <a:bodyPr>
            <a:spAutoFit/>
          </a:bodyPr>
          <a:lstStyle/>
          <a:p>
            <a:pPr algn="just">
              <a:spcBef>
                <a:spcPct val="50000"/>
              </a:spcBef>
            </a:pPr>
            <a:r>
              <a:rPr lang="en-US" sz="3200" b="1">
                <a:solidFill>
                  <a:srgbClr val="0000FF"/>
                </a:solidFill>
              </a:rPr>
              <a:t> </a:t>
            </a:r>
            <a:r>
              <a:rPr lang="en-US" sz="3400" b="1">
                <a:latin typeface="Times New Roman" pitchFamily="18" charset="0"/>
                <a:cs typeface="Times New Roman" pitchFamily="18" charset="0"/>
              </a:rPr>
              <a:t>b) Trạng Quỳnh thấy có người dâng vua một mâm đào gọi là đào trường thọ thì thản nhiên lấy một quả mà ăn. Vua giận, ra lệnh chém đầu Quỳnh. Quỳnh bèn tâu: </a:t>
            </a:r>
          </a:p>
          <a:p>
            <a:pPr algn="just">
              <a:spcBef>
                <a:spcPct val="50000"/>
              </a:spcBef>
              <a:buFontTx/>
              <a:buChar char="-"/>
            </a:pPr>
            <a:r>
              <a:rPr lang="en-US" sz="3400" b="1">
                <a:latin typeface="Times New Roman" pitchFamily="18" charset="0"/>
                <a:cs typeface="Times New Roman" pitchFamily="18" charset="0"/>
              </a:rPr>
              <a:t> Tâu bệ hạ, thần thấy quả đào gọi là trường thọ thì mới lấy ăn, tưởng ăn vào thì được sống lâu thờ vua. Không ngờ, nuốt chưa khỏi miệng mà chết đã đến cổ. Vậy nên, xin đức vua đổi tên quả ấy là đoản thọ và trị tội kẻ xu nịnh dâng đào. </a:t>
            </a:r>
          </a:p>
          <a:p>
            <a:pPr algn="just">
              <a:spcBef>
                <a:spcPct val="50000"/>
              </a:spcBef>
            </a:pPr>
            <a:r>
              <a:rPr lang="en-US" sz="3400" b="1">
                <a:latin typeface="Times New Roman" pitchFamily="18" charset="0"/>
                <a:cs typeface="Times New Roman" pitchFamily="18" charset="0"/>
              </a:rPr>
              <a:t>    Vua nghe vậy bật cười, tha tội cho Trạng Quỳnh.</a:t>
            </a:r>
          </a:p>
        </p:txBody>
      </p:sp>
      <p:sp>
        <p:nvSpPr>
          <p:cNvPr id="20483" name="Rectangle 20"/>
          <p:cNvSpPr>
            <a:spLocks noChangeArrowheads="1"/>
          </p:cNvSpPr>
          <p:nvPr/>
        </p:nvSpPr>
        <p:spPr bwMode="auto">
          <a:xfrm>
            <a:off x="4648200" y="4294188"/>
            <a:ext cx="2057400" cy="430212"/>
          </a:xfrm>
          <a:prstGeom prst="rect">
            <a:avLst/>
          </a:prstGeom>
          <a:noFill/>
          <a:ln w="9525">
            <a:noFill/>
            <a:miter lim="800000"/>
            <a:headEnd/>
            <a:tailEnd/>
          </a:ln>
        </p:spPr>
        <p:txBody>
          <a:bodyPr>
            <a:spAutoFit/>
          </a:bodyPr>
          <a:lstStyle/>
          <a:p>
            <a:r>
              <a:rPr lang="en-US" sz="2200">
                <a:solidFill>
                  <a:srgbClr val="FF0000"/>
                </a:solidFill>
              </a:rPr>
              <a:t>                  </a:t>
            </a:r>
            <a:endParaRPr lang="en-US" sz="2300">
              <a:solidFill>
                <a:srgbClr val="FF0000"/>
              </a:solidFill>
            </a:endParaRPr>
          </a:p>
        </p:txBody>
      </p:sp>
      <p:sp>
        <p:nvSpPr>
          <p:cNvPr id="20484" name="Rectangle 11"/>
          <p:cNvSpPr>
            <a:spLocks noChangeArrowheads="1"/>
          </p:cNvSpPr>
          <p:nvPr/>
        </p:nvSpPr>
        <p:spPr bwMode="auto">
          <a:xfrm>
            <a:off x="-76200" y="3429000"/>
            <a:ext cx="1828800" cy="430213"/>
          </a:xfrm>
          <a:prstGeom prst="rect">
            <a:avLst/>
          </a:prstGeom>
          <a:noFill/>
          <a:ln w="9525">
            <a:noFill/>
            <a:miter lim="800000"/>
            <a:headEnd/>
            <a:tailEnd/>
          </a:ln>
        </p:spPr>
        <p:txBody>
          <a:bodyPr>
            <a:spAutoFit/>
          </a:bodyPr>
          <a:lstStyle/>
          <a:p>
            <a:r>
              <a:rPr lang="en-US" sz="2200"/>
              <a:t>                 </a:t>
            </a:r>
            <a:endParaRPr lang="en-US" sz="2300">
              <a:solidFill>
                <a:srgbClr val="FF0000"/>
              </a:solidFill>
            </a:endParaRPr>
          </a:p>
        </p:txBody>
      </p:sp>
      <p:sp>
        <p:nvSpPr>
          <p:cNvPr id="20485" name="Rectangle 11"/>
          <p:cNvSpPr>
            <a:spLocks noChangeArrowheads="1"/>
          </p:cNvSpPr>
          <p:nvPr/>
        </p:nvSpPr>
        <p:spPr bwMode="auto">
          <a:xfrm>
            <a:off x="7315200" y="4953000"/>
            <a:ext cx="1600200" cy="430213"/>
          </a:xfrm>
          <a:prstGeom prst="rect">
            <a:avLst/>
          </a:prstGeom>
          <a:noFill/>
          <a:ln w="9525">
            <a:noFill/>
            <a:miter lim="800000"/>
            <a:headEnd/>
            <a:tailEnd/>
          </a:ln>
        </p:spPr>
        <p:txBody>
          <a:bodyPr>
            <a:spAutoFit/>
          </a:bodyPr>
          <a:lstStyle/>
          <a:p>
            <a:r>
              <a:rPr lang="en-US" sz="2200">
                <a:solidFill>
                  <a:srgbClr val="FF0000"/>
                </a:solidFill>
              </a:rPr>
              <a:t>               </a:t>
            </a:r>
            <a:endParaRPr lang="en-US" sz="2300">
              <a:solidFill>
                <a:srgbClr val="FF0000"/>
              </a:solidFill>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0" y="34925"/>
            <a:ext cx="8077200" cy="1200150"/>
          </a:xfrm>
          <a:prstGeom prst="rect">
            <a:avLst/>
          </a:prstGeom>
          <a:solidFill>
            <a:schemeClr val="bg1"/>
          </a:solidFill>
          <a:ln w="9525">
            <a:noFill/>
            <a:miter lim="800000"/>
            <a:headEnd/>
            <a:tailEnd/>
          </a:ln>
        </p:spPr>
        <p:txBody>
          <a:bodyPr>
            <a:spAutoFit/>
          </a:bodyPr>
          <a:lstStyle/>
          <a:p>
            <a:pPr marL="342900" indent="-342900">
              <a:spcBef>
                <a:spcPct val="50000"/>
              </a:spcBef>
            </a:pPr>
            <a:r>
              <a:rPr lang="en-US" sz="3600" b="1">
                <a:solidFill>
                  <a:srgbClr val="0000FF"/>
                </a:solidFill>
                <a:latin typeface="Times New Roman" pitchFamily="18" charset="0"/>
                <a:cs typeface="Times New Roman" pitchFamily="18" charset="0"/>
              </a:rPr>
              <a:t>3. Đặt dấu ngoặc kép vào chỗ thích hợp trong đoạn văn sau:</a:t>
            </a:r>
          </a:p>
        </p:txBody>
      </p:sp>
      <p:sp>
        <p:nvSpPr>
          <p:cNvPr id="21507" name="Text Box 5"/>
          <p:cNvSpPr txBox="1">
            <a:spLocks noChangeArrowheads="1"/>
          </p:cNvSpPr>
          <p:nvPr/>
        </p:nvSpPr>
        <p:spPr bwMode="auto">
          <a:xfrm>
            <a:off x="0" y="1349375"/>
            <a:ext cx="9144000" cy="5508625"/>
          </a:xfrm>
          <a:prstGeom prst="rect">
            <a:avLst/>
          </a:prstGeom>
          <a:solidFill>
            <a:schemeClr val="bg1"/>
          </a:solidFill>
          <a:ln w="9525">
            <a:noFill/>
            <a:miter lim="800000"/>
            <a:headEnd/>
            <a:tailEnd/>
          </a:ln>
        </p:spPr>
        <p:txBody>
          <a:bodyPr>
            <a:spAutoFit/>
          </a:bodyPr>
          <a:lstStyle/>
          <a:p>
            <a:pPr algn="just">
              <a:spcBef>
                <a:spcPct val="50000"/>
              </a:spcBef>
            </a:pPr>
            <a:r>
              <a:rPr lang="en-US" sz="2800" b="1">
                <a:solidFill>
                  <a:srgbClr val="0000FF"/>
                </a:solidFill>
              </a:rPr>
              <a:t> </a:t>
            </a:r>
            <a:r>
              <a:rPr lang="en-US" sz="3200" b="1">
                <a:latin typeface="Times New Roman" pitchFamily="18" charset="0"/>
                <a:cs typeface="Times New Roman" pitchFamily="18" charset="0"/>
              </a:rPr>
              <a:t>b) Trạng Quỳnh thấy có người dâng vua một mâm đào gọi là đào trường thọ thì thản nhiên lấy một quả mà ăn. Vua giận, ra lệnh chém đầu Quỳnh. Quỳnh bèn tâu: </a:t>
            </a:r>
          </a:p>
          <a:p>
            <a:pPr algn="just">
              <a:spcBef>
                <a:spcPct val="50000"/>
              </a:spcBef>
              <a:buFontTx/>
              <a:buChar char="-"/>
            </a:pPr>
            <a:r>
              <a:rPr lang="en-US" sz="3200" b="1">
                <a:latin typeface="Times New Roman" pitchFamily="18" charset="0"/>
                <a:cs typeface="Times New Roman" pitchFamily="18" charset="0"/>
              </a:rPr>
              <a:t> Tâu bệ hạ, thần thấy quả đào gọi là trường thọ thì mới lấy ăn, tưởng ăn vào thì được sống lâu thờ vua. Không ngờ, nuốt chưa khỏi miệng mà chết đã đến cổ. Vậy nên, xin đức vua đổi tên quả ấy là đoản thọ và trị tội kẻ xu nịnh dâng đào. </a:t>
            </a:r>
          </a:p>
          <a:p>
            <a:pPr algn="just">
              <a:spcBef>
                <a:spcPct val="50000"/>
              </a:spcBef>
            </a:pPr>
            <a:r>
              <a:rPr lang="en-US" sz="3200" b="1">
                <a:latin typeface="Times New Roman" pitchFamily="18" charset="0"/>
                <a:cs typeface="Times New Roman" pitchFamily="18" charset="0"/>
              </a:rPr>
              <a:t>    Vua nghe vậy bật cười, tha tội cho Trạng Quỳnh.</a:t>
            </a:r>
          </a:p>
        </p:txBody>
      </p:sp>
      <p:sp>
        <p:nvSpPr>
          <p:cNvPr id="5" name="Text Box 4"/>
          <p:cNvSpPr txBox="1">
            <a:spLocks noChangeArrowheads="1"/>
          </p:cNvSpPr>
          <p:nvPr/>
        </p:nvSpPr>
        <p:spPr bwMode="auto">
          <a:xfrm>
            <a:off x="8077200" y="0"/>
            <a:ext cx="1066800" cy="1200150"/>
          </a:xfrm>
          <a:prstGeom prst="rect">
            <a:avLst/>
          </a:prstGeom>
          <a:noFill/>
          <a:ln w="9525">
            <a:noFill/>
            <a:miter lim="800000"/>
            <a:headEnd/>
            <a:tailEnd/>
          </a:ln>
        </p:spPr>
        <p:txBody>
          <a:bodyPr>
            <a:spAutoFit/>
          </a:bodyPr>
          <a:lstStyle/>
          <a:p>
            <a:pPr algn="ctr">
              <a:spcBef>
                <a:spcPct val="50000"/>
              </a:spcBef>
            </a:pPr>
            <a:r>
              <a:rPr lang="en-US" sz="7200">
                <a:solidFill>
                  <a:srgbClr val="CC00FF"/>
                </a:solidFill>
                <a:latin typeface="Comic Sans MS" pitchFamily="66" charset="0"/>
                <a:sym typeface="Wingdings" pitchFamily="2"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0" y="0"/>
            <a:ext cx="9144000" cy="538163"/>
          </a:xfrm>
          <a:prstGeom prst="rect">
            <a:avLst/>
          </a:prstGeom>
          <a:solidFill>
            <a:schemeClr val="bg1"/>
          </a:solidFill>
          <a:ln w="9525">
            <a:noFill/>
            <a:miter lim="800000"/>
            <a:headEnd/>
            <a:tailEnd/>
          </a:ln>
        </p:spPr>
        <p:txBody>
          <a:bodyPr>
            <a:spAutoFit/>
          </a:bodyPr>
          <a:lstStyle/>
          <a:p>
            <a:pPr marL="342900" indent="-342900">
              <a:spcBef>
                <a:spcPct val="50000"/>
              </a:spcBef>
            </a:pPr>
            <a:r>
              <a:rPr lang="en-US" sz="2900" b="1">
                <a:solidFill>
                  <a:srgbClr val="0000FF"/>
                </a:solidFill>
                <a:latin typeface="Times New Roman" pitchFamily="18" charset="0"/>
                <a:cs typeface="Times New Roman" pitchFamily="18" charset="0"/>
              </a:rPr>
              <a:t>3. Em đặt dấu ngoặc kép vào chỗ nào trong các câu sau:</a:t>
            </a:r>
          </a:p>
        </p:txBody>
      </p:sp>
      <p:sp>
        <p:nvSpPr>
          <p:cNvPr id="22531" name="Text Box 6"/>
          <p:cNvSpPr txBox="1">
            <a:spLocks noChangeArrowheads="1"/>
          </p:cNvSpPr>
          <p:nvPr/>
        </p:nvSpPr>
        <p:spPr bwMode="auto">
          <a:xfrm>
            <a:off x="0" y="609600"/>
            <a:ext cx="9144000" cy="1077913"/>
          </a:xfrm>
          <a:prstGeom prst="rect">
            <a:avLst/>
          </a:prstGeom>
          <a:solidFill>
            <a:schemeClr val="bg1"/>
          </a:solidFill>
          <a:ln w="9525">
            <a:noFill/>
            <a:miter lim="800000"/>
            <a:headEnd/>
            <a:tailEnd/>
          </a:ln>
        </p:spPr>
        <p:txBody>
          <a:bodyPr>
            <a:spAutoFit/>
          </a:bodyPr>
          <a:lstStyle/>
          <a:p>
            <a:pPr marL="342900" indent="-342900">
              <a:spcBef>
                <a:spcPct val="50000"/>
              </a:spcBef>
              <a:buFontTx/>
              <a:buAutoNum type="alphaLcParenR"/>
            </a:pPr>
            <a:r>
              <a:rPr lang="en-US" sz="3200" b="1">
                <a:latin typeface="Times New Roman" pitchFamily="18" charset="0"/>
                <a:cs typeface="Times New Roman" pitchFamily="18" charset="0"/>
              </a:rPr>
              <a:t>Cả bầy ong cùng nhau xây tổ. Con nào con nấy hết sức tiết kiệm </a:t>
            </a:r>
            <a:r>
              <a:rPr lang="en-US" sz="3200" b="1">
                <a:solidFill>
                  <a:srgbClr val="FF0000"/>
                </a:solidFill>
                <a:latin typeface="Times New Roman" pitchFamily="18" charset="0"/>
                <a:cs typeface="Times New Roman" pitchFamily="18" charset="0"/>
              </a:rPr>
              <a:t>“vôi vữa”.</a:t>
            </a:r>
          </a:p>
        </p:txBody>
      </p:sp>
      <p:sp>
        <p:nvSpPr>
          <p:cNvPr id="22532" name="Text Box 5"/>
          <p:cNvSpPr txBox="1">
            <a:spLocks noChangeArrowheads="1"/>
          </p:cNvSpPr>
          <p:nvPr/>
        </p:nvSpPr>
        <p:spPr bwMode="auto">
          <a:xfrm>
            <a:off x="0" y="1716088"/>
            <a:ext cx="9144000" cy="5508625"/>
          </a:xfrm>
          <a:prstGeom prst="rect">
            <a:avLst/>
          </a:prstGeom>
          <a:solidFill>
            <a:schemeClr val="bg1"/>
          </a:solidFill>
          <a:ln w="9525">
            <a:noFill/>
            <a:miter lim="800000"/>
            <a:headEnd/>
            <a:tailEnd/>
          </a:ln>
        </p:spPr>
        <p:txBody>
          <a:bodyPr>
            <a:spAutoFit/>
          </a:bodyPr>
          <a:lstStyle/>
          <a:p>
            <a:pPr algn="just">
              <a:spcBef>
                <a:spcPct val="50000"/>
              </a:spcBef>
            </a:pPr>
            <a:r>
              <a:rPr lang="en-US" sz="2800" b="1"/>
              <a:t> </a:t>
            </a:r>
            <a:r>
              <a:rPr lang="en-US" sz="3200" b="1">
                <a:latin typeface="Times New Roman" pitchFamily="18" charset="0"/>
                <a:cs typeface="Times New Roman" pitchFamily="18" charset="0"/>
              </a:rPr>
              <a:t>b)Trạng Quỳnh thấy có người dâng vua một mâm đào gọi là đào </a:t>
            </a:r>
            <a:r>
              <a:rPr lang="en-US" sz="3200" b="1">
                <a:solidFill>
                  <a:srgbClr val="FF0000"/>
                </a:solidFill>
                <a:latin typeface="Times New Roman" pitchFamily="18" charset="0"/>
                <a:cs typeface="Times New Roman" pitchFamily="18" charset="0"/>
              </a:rPr>
              <a:t>“trường thọ” </a:t>
            </a:r>
            <a:r>
              <a:rPr lang="en-US" sz="3200" b="1">
                <a:latin typeface="Times New Roman" pitchFamily="18" charset="0"/>
                <a:cs typeface="Times New Roman" pitchFamily="18" charset="0"/>
              </a:rPr>
              <a:t>thì thản nhiên lấy một quả mà ăn. Vua giận, ra lệnh chém đầu Quỳnh. Quỳnh bèn tâu: </a:t>
            </a:r>
          </a:p>
          <a:p>
            <a:pPr algn="just">
              <a:spcBef>
                <a:spcPct val="50000"/>
              </a:spcBef>
              <a:buFontTx/>
              <a:buChar char="-"/>
            </a:pPr>
            <a:r>
              <a:rPr lang="en-US" sz="3200" b="1">
                <a:latin typeface="Times New Roman" pitchFamily="18" charset="0"/>
                <a:cs typeface="Times New Roman" pitchFamily="18" charset="0"/>
              </a:rPr>
              <a:t> Tâu bệ hạ, thần thấy quả đào gọi là </a:t>
            </a:r>
            <a:r>
              <a:rPr lang="en-US" sz="3200" b="1">
                <a:solidFill>
                  <a:srgbClr val="FF0000"/>
                </a:solidFill>
                <a:latin typeface="Times New Roman" pitchFamily="18" charset="0"/>
                <a:cs typeface="Times New Roman" pitchFamily="18" charset="0"/>
              </a:rPr>
              <a:t>“trường thọ” </a:t>
            </a:r>
            <a:r>
              <a:rPr lang="en-US" sz="3200" b="1">
                <a:latin typeface="Times New Roman" pitchFamily="18" charset="0"/>
                <a:cs typeface="Times New Roman" pitchFamily="18" charset="0"/>
              </a:rPr>
              <a:t>thì mới lấy ăn, tưởng ăn vào thì được sống lâu thờ vua. Không ngờ, nuốt chưa khỏi miệng mà chết đã đến cổ. Vậy nên, xin đức vua đổi tên quả ấy là</a:t>
            </a:r>
            <a:r>
              <a:rPr lang="en-US" sz="3200" b="1">
                <a:solidFill>
                  <a:srgbClr val="FF0000"/>
                </a:solidFill>
                <a:latin typeface="Times New Roman" pitchFamily="18" charset="0"/>
                <a:cs typeface="Times New Roman" pitchFamily="18" charset="0"/>
              </a:rPr>
              <a:t>“đoản thọ”</a:t>
            </a:r>
            <a:r>
              <a:rPr lang="en-US" sz="3200" b="1">
                <a:latin typeface="Times New Roman" pitchFamily="18" charset="0"/>
                <a:cs typeface="Times New Roman" pitchFamily="18" charset="0"/>
              </a:rPr>
              <a:t>và trị tội kẻ xu nịnh dâng đào. </a:t>
            </a:r>
          </a:p>
          <a:p>
            <a:pPr algn="just">
              <a:spcBef>
                <a:spcPct val="50000"/>
              </a:spcBef>
            </a:pPr>
            <a:r>
              <a:rPr lang="en-US" sz="3200" b="1">
                <a:latin typeface="Times New Roman" pitchFamily="18" charset="0"/>
                <a:cs typeface="Times New Roman" pitchFamily="18" charset="0"/>
              </a:rPr>
              <a:t>  Vua nghe vậy bật cười, tha tội cho Trạng Quỳnh.</a:t>
            </a:r>
          </a:p>
        </p:txBody>
      </p:sp>
      <p:sp>
        <p:nvSpPr>
          <p:cNvPr id="22533" name="Rectangle 20"/>
          <p:cNvSpPr>
            <a:spLocks noChangeArrowheads="1"/>
          </p:cNvSpPr>
          <p:nvPr/>
        </p:nvSpPr>
        <p:spPr bwMode="auto">
          <a:xfrm>
            <a:off x="-685800" y="-427038"/>
            <a:ext cx="2057400" cy="430213"/>
          </a:xfrm>
          <a:prstGeom prst="rect">
            <a:avLst/>
          </a:prstGeom>
          <a:noFill/>
          <a:ln w="9525">
            <a:noFill/>
            <a:miter lim="800000"/>
            <a:headEnd/>
            <a:tailEnd/>
          </a:ln>
        </p:spPr>
        <p:txBody>
          <a:bodyPr>
            <a:spAutoFit/>
          </a:bodyPr>
          <a:lstStyle/>
          <a:p>
            <a:r>
              <a:rPr lang="en-US" sz="2200">
                <a:solidFill>
                  <a:srgbClr val="FF0000"/>
                </a:solidFill>
              </a:rPr>
              <a:t> “                 ”</a:t>
            </a:r>
            <a:endParaRPr lang="en-US" sz="2300">
              <a:solidFill>
                <a:srgbClr val="FF0000"/>
              </a:solidFill>
            </a:endParaRP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descr="Pla011"/>
          <p:cNvPicPr>
            <a:picLocks noChangeAspect="1" noChangeArrowheads="1"/>
          </p:cNvPicPr>
          <p:nvPr/>
        </p:nvPicPr>
        <p:blipFill>
          <a:blip r:embed="rId2"/>
          <a:srcRect/>
          <a:stretch>
            <a:fillRect/>
          </a:stretch>
        </p:blipFill>
        <p:spPr bwMode="auto">
          <a:xfrm>
            <a:off x="0" y="0"/>
            <a:ext cx="9144000" cy="6853238"/>
          </a:xfrm>
          <a:prstGeom prst="rect">
            <a:avLst/>
          </a:prstGeom>
          <a:noFill/>
          <a:ln w="9525">
            <a:noFill/>
            <a:miter lim="800000"/>
            <a:headEnd/>
            <a:tailEnd/>
          </a:ln>
        </p:spPr>
      </p:pic>
      <p:pic>
        <p:nvPicPr>
          <p:cNvPr id="23555" name="Picture 15" descr="Dove-02-june"/>
          <p:cNvPicPr>
            <a:picLocks noChangeAspect="1" noChangeArrowheads="1" noCrop="1"/>
          </p:cNvPicPr>
          <p:nvPr/>
        </p:nvPicPr>
        <p:blipFill>
          <a:blip r:embed="rId3"/>
          <a:srcRect/>
          <a:stretch>
            <a:fillRect/>
          </a:stretch>
        </p:blipFill>
        <p:spPr bwMode="auto">
          <a:xfrm>
            <a:off x="6858000" y="1084263"/>
            <a:ext cx="1371600" cy="1184275"/>
          </a:xfrm>
          <a:prstGeom prst="rect">
            <a:avLst/>
          </a:prstGeom>
          <a:noFill/>
          <a:ln w="9525">
            <a:noFill/>
            <a:miter lim="800000"/>
            <a:headEnd/>
            <a:tailEnd/>
          </a:ln>
        </p:spPr>
      </p:pic>
      <p:pic>
        <p:nvPicPr>
          <p:cNvPr id="23556" name="Picture 16" descr="Dove-02-june"/>
          <p:cNvPicPr>
            <a:picLocks noChangeAspect="1" noChangeArrowheads="1" noCrop="1"/>
          </p:cNvPicPr>
          <p:nvPr/>
        </p:nvPicPr>
        <p:blipFill>
          <a:blip r:embed="rId3"/>
          <a:srcRect/>
          <a:stretch>
            <a:fillRect/>
          </a:stretch>
        </p:blipFill>
        <p:spPr bwMode="auto">
          <a:xfrm>
            <a:off x="1981200" y="4800600"/>
            <a:ext cx="1371600" cy="1182688"/>
          </a:xfrm>
          <a:prstGeom prst="rect">
            <a:avLst/>
          </a:prstGeom>
          <a:noFill/>
          <a:ln w="9525">
            <a:noFill/>
            <a:miter lim="800000"/>
            <a:headEnd/>
            <a:tailEnd/>
          </a:ln>
        </p:spPr>
      </p:pic>
      <p:pic>
        <p:nvPicPr>
          <p:cNvPr id="23557" name="Picture 17" descr="Dove-02-june"/>
          <p:cNvPicPr>
            <a:picLocks noChangeAspect="1" noChangeArrowheads="1" noCrop="1"/>
          </p:cNvPicPr>
          <p:nvPr/>
        </p:nvPicPr>
        <p:blipFill>
          <a:blip r:embed="rId3"/>
          <a:srcRect/>
          <a:stretch>
            <a:fillRect/>
          </a:stretch>
        </p:blipFill>
        <p:spPr bwMode="auto">
          <a:xfrm>
            <a:off x="-228600" y="1408113"/>
            <a:ext cx="1371600" cy="1182687"/>
          </a:xfrm>
          <a:prstGeom prst="rect">
            <a:avLst/>
          </a:prstGeom>
          <a:noFill/>
          <a:ln w="9525">
            <a:noFill/>
            <a:miter lim="800000"/>
            <a:headEnd/>
            <a:tailEnd/>
          </a:ln>
        </p:spPr>
      </p:pic>
      <p:sp>
        <p:nvSpPr>
          <p:cNvPr id="23558" name="Rectangle 20"/>
          <p:cNvSpPr>
            <a:spLocks noChangeArrowheads="1"/>
          </p:cNvSpPr>
          <p:nvPr/>
        </p:nvSpPr>
        <p:spPr bwMode="auto">
          <a:xfrm>
            <a:off x="1143000" y="3198813"/>
            <a:ext cx="7696200" cy="457200"/>
          </a:xfrm>
          <a:prstGeom prst="rect">
            <a:avLst/>
          </a:prstGeom>
          <a:noFill/>
          <a:ln w="9525">
            <a:noFill/>
            <a:miter lim="800000"/>
            <a:headEnd/>
            <a:tailEnd/>
          </a:ln>
        </p:spPr>
        <p:txBody>
          <a:bodyPr anchor="ctr"/>
          <a:lstStyle/>
          <a:p>
            <a:pPr algn="ctr"/>
            <a:r>
              <a:rPr lang="en-US" sz="6000" b="1">
                <a:solidFill>
                  <a:schemeClr val="folHlink"/>
                </a:solidFill>
                <a:latin typeface="Times New Roman" pitchFamily="18" charset="0"/>
                <a:cs typeface="Times New Roman" pitchFamily="18" charset="0"/>
              </a:rPr>
              <a:t>Trò chơi:</a:t>
            </a:r>
          </a:p>
          <a:p>
            <a:pPr algn="ctr"/>
            <a:r>
              <a:rPr lang="en-US" sz="6000" b="1">
                <a:solidFill>
                  <a:schemeClr val="folHlink"/>
                </a:solidFill>
                <a:latin typeface="Times New Roman" pitchFamily="18" charset="0"/>
                <a:cs typeface="Times New Roman" pitchFamily="18" charset="0"/>
              </a:rPr>
              <a:t> Ai nhanh ai đúng.</a:t>
            </a: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7"/>
          <p:cNvSpPr>
            <a:spLocks noChangeArrowheads="1"/>
          </p:cNvSpPr>
          <p:nvPr/>
        </p:nvSpPr>
        <p:spPr bwMode="auto">
          <a:xfrm>
            <a:off x="5105400" y="4038600"/>
            <a:ext cx="1981200" cy="609600"/>
          </a:xfrm>
          <a:prstGeom prst="rect">
            <a:avLst/>
          </a:prstGeom>
          <a:noFill/>
          <a:ln w="9525">
            <a:noFill/>
            <a:miter lim="800000"/>
            <a:headEnd/>
            <a:tailEnd/>
          </a:ln>
        </p:spPr>
        <p:txBody>
          <a:bodyPr anchor="ctr"/>
          <a:lstStyle/>
          <a:p>
            <a:r>
              <a:rPr lang="en-US" sz="3600" b="1">
                <a:solidFill>
                  <a:srgbClr val="0000FF"/>
                </a:solidFill>
                <a:latin typeface="Times New Roman" pitchFamily="18" charset="0"/>
                <a:cs typeface="Times New Roman" pitchFamily="18" charset="0"/>
              </a:rPr>
              <a:t>B- Sai.</a:t>
            </a:r>
          </a:p>
        </p:txBody>
      </p:sp>
      <p:sp>
        <p:nvSpPr>
          <p:cNvPr id="24579" name="Rectangle 15"/>
          <p:cNvSpPr>
            <a:spLocks noChangeArrowheads="1"/>
          </p:cNvSpPr>
          <p:nvPr/>
        </p:nvSpPr>
        <p:spPr bwMode="auto">
          <a:xfrm>
            <a:off x="304800" y="1752600"/>
            <a:ext cx="8382000" cy="1487488"/>
          </a:xfrm>
          <a:prstGeom prst="rect">
            <a:avLst/>
          </a:prstGeom>
          <a:noFill/>
          <a:ln w="9525">
            <a:noFill/>
            <a:miter lim="800000"/>
            <a:headEnd/>
            <a:tailEnd/>
          </a:ln>
        </p:spPr>
        <p:txBody>
          <a:bodyPr anchor="ctr"/>
          <a:lstStyle/>
          <a:p>
            <a:r>
              <a:rPr lang="en-US" sz="3200" b="1">
                <a:solidFill>
                  <a:srgbClr val="008000"/>
                </a:solidFill>
              </a:rPr>
              <a:t> </a:t>
            </a:r>
            <a:r>
              <a:rPr lang="en-US" sz="3600" b="1">
                <a:latin typeface="Times New Roman" pitchFamily="18" charset="0"/>
                <a:cs typeface="Times New Roman" pitchFamily="18" charset="0"/>
              </a:rPr>
              <a:t>Câu 1: Dấu ngoặc kép thường được dùng để dẫn lời nói trực tiếp của nhân vật hoặc của người nào đó. </a:t>
            </a:r>
          </a:p>
        </p:txBody>
      </p:sp>
      <p:sp>
        <p:nvSpPr>
          <p:cNvPr id="24580" name="Rectangle 20"/>
          <p:cNvSpPr>
            <a:spLocks noChangeArrowheads="1"/>
          </p:cNvSpPr>
          <p:nvPr/>
        </p:nvSpPr>
        <p:spPr bwMode="auto">
          <a:xfrm>
            <a:off x="1878013" y="4114800"/>
            <a:ext cx="2693987" cy="457200"/>
          </a:xfrm>
          <a:prstGeom prst="rect">
            <a:avLst/>
          </a:prstGeom>
          <a:noFill/>
          <a:ln w="9525">
            <a:noFill/>
            <a:miter lim="800000"/>
            <a:headEnd/>
            <a:tailEnd/>
          </a:ln>
        </p:spPr>
        <p:txBody>
          <a:bodyPr anchor="ctr"/>
          <a:lstStyle/>
          <a:p>
            <a:r>
              <a:rPr lang="en-US" sz="3600" b="1">
                <a:solidFill>
                  <a:srgbClr val="0000FF"/>
                </a:solidFill>
                <a:latin typeface="Times New Roman" pitchFamily="18" charset="0"/>
                <a:cs typeface="Times New Roman" pitchFamily="18" charset="0"/>
              </a:rPr>
              <a:t>A- Đúng.</a:t>
            </a:r>
          </a:p>
        </p:txBody>
      </p:sp>
      <p:sp>
        <p:nvSpPr>
          <p:cNvPr id="24581" name="Rectangle 15"/>
          <p:cNvSpPr>
            <a:spLocks noChangeArrowheads="1"/>
          </p:cNvSpPr>
          <p:nvPr/>
        </p:nvSpPr>
        <p:spPr bwMode="auto">
          <a:xfrm>
            <a:off x="692150" y="533400"/>
            <a:ext cx="8070850" cy="685800"/>
          </a:xfrm>
          <a:prstGeom prst="rect">
            <a:avLst/>
          </a:prstGeom>
          <a:noFill/>
          <a:ln w="9525">
            <a:noFill/>
            <a:miter lim="800000"/>
            <a:headEnd/>
            <a:tailEnd/>
          </a:ln>
        </p:spPr>
        <p:txBody>
          <a:bodyPr anchor="ctr"/>
          <a:lstStyle/>
          <a:p>
            <a:r>
              <a:rPr lang="en-US" sz="3200">
                <a:solidFill>
                  <a:srgbClr val="FF0000"/>
                </a:solidFill>
              </a:rPr>
              <a:t> </a:t>
            </a:r>
            <a:r>
              <a:rPr lang="en-US" sz="3600" b="1">
                <a:solidFill>
                  <a:srgbClr val="FF0000"/>
                </a:solidFill>
                <a:latin typeface="Times New Roman" pitchFamily="18" charset="0"/>
                <a:cs typeface="Times New Roman" pitchFamily="18" charset="0"/>
              </a:rPr>
              <a:t>Chọn chữ cái trước câu trả lời đúng:</a:t>
            </a:r>
            <a:r>
              <a:rPr lang="en-US" sz="3600">
                <a:solidFill>
                  <a:srgbClr val="FF0000"/>
                </a:solidFill>
                <a:latin typeface="Times New Roman" pitchFamily="18" charset="0"/>
                <a:cs typeface="Times New Roman" pitchFamily="18" charset="0"/>
              </a:rPr>
              <a:t>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4" fill="hold" grpId="0" nodeType="clickEffect">
                                  <p:stCondLst>
                                    <p:cond delay="0"/>
                                  </p:stCondLst>
                                  <p:childTnLst>
                                    <p:animEffect transition="out" filter="wipe(down)">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ChangeArrowheads="1"/>
          </p:cNvSpPr>
          <p:nvPr/>
        </p:nvSpPr>
        <p:spPr bwMode="auto">
          <a:xfrm>
            <a:off x="304800" y="1282700"/>
            <a:ext cx="8534400" cy="838200"/>
          </a:xfrm>
          <a:prstGeom prst="rect">
            <a:avLst/>
          </a:prstGeom>
          <a:noFill/>
          <a:ln w="9525">
            <a:noFill/>
            <a:miter lim="800000"/>
            <a:headEnd/>
            <a:tailEnd/>
          </a:ln>
        </p:spPr>
        <p:txBody>
          <a:bodyPr anchor="ctr"/>
          <a:lstStyle/>
          <a:p>
            <a:r>
              <a:rPr lang="en-US" sz="3600" b="1">
                <a:solidFill>
                  <a:srgbClr val="0000FF"/>
                </a:solidFill>
                <a:latin typeface="Times New Roman" pitchFamily="18" charset="0"/>
                <a:cs typeface="Times New Roman" pitchFamily="18" charset="0"/>
              </a:rPr>
              <a:t>2. Khi nào dấu ngoặc kép được dùng độc lập?</a:t>
            </a:r>
          </a:p>
        </p:txBody>
      </p:sp>
      <p:sp>
        <p:nvSpPr>
          <p:cNvPr id="25603" name="Text Box 16"/>
          <p:cNvSpPr txBox="1">
            <a:spLocks noChangeArrowheads="1"/>
          </p:cNvSpPr>
          <p:nvPr/>
        </p:nvSpPr>
        <p:spPr bwMode="auto">
          <a:xfrm>
            <a:off x="381000" y="2438400"/>
            <a:ext cx="8229600" cy="1754188"/>
          </a:xfrm>
          <a:prstGeom prst="rect">
            <a:avLst/>
          </a:prstGeom>
          <a:noFill/>
          <a:ln w="9525">
            <a:noFill/>
            <a:miter lim="800000"/>
            <a:headEnd/>
            <a:tailEnd/>
          </a:ln>
        </p:spPr>
        <p:txBody>
          <a:bodyPr>
            <a:spAutoFit/>
          </a:bodyPr>
          <a:lstStyle/>
          <a:p>
            <a:pPr>
              <a:spcBef>
                <a:spcPct val="50000"/>
              </a:spcBef>
            </a:pPr>
            <a:r>
              <a:rPr lang="en-US" sz="3600" b="1">
                <a:latin typeface="Times New Roman" pitchFamily="18" charset="0"/>
                <a:cs typeface="Times New Roman" pitchFamily="18" charset="0"/>
              </a:rPr>
              <a:t>A- Dấu ngoặc kép được dùng độc lập khi lời dẫn trực tiếp chỉ là một từ hay một cụm từ.</a:t>
            </a:r>
          </a:p>
        </p:txBody>
      </p:sp>
      <p:sp>
        <p:nvSpPr>
          <p:cNvPr id="29" name="Text Box 17"/>
          <p:cNvSpPr txBox="1">
            <a:spLocks noChangeArrowheads="1"/>
          </p:cNvSpPr>
          <p:nvPr/>
        </p:nvSpPr>
        <p:spPr bwMode="auto">
          <a:xfrm>
            <a:off x="457200" y="4419600"/>
            <a:ext cx="8077200" cy="1754188"/>
          </a:xfrm>
          <a:prstGeom prst="rect">
            <a:avLst/>
          </a:prstGeom>
          <a:noFill/>
          <a:ln w="9525">
            <a:noFill/>
            <a:miter lim="800000"/>
            <a:headEnd/>
            <a:tailEnd/>
          </a:ln>
        </p:spPr>
        <p:txBody>
          <a:bodyPr>
            <a:spAutoFit/>
          </a:bodyPr>
          <a:lstStyle/>
          <a:p>
            <a:pPr>
              <a:spcBef>
                <a:spcPct val="50000"/>
              </a:spcBef>
            </a:pPr>
            <a:r>
              <a:rPr lang="en-US" sz="3600" b="1">
                <a:latin typeface="Times New Roman" pitchFamily="18" charset="0"/>
                <a:cs typeface="Times New Roman" pitchFamily="18" charset="0"/>
              </a:rPr>
              <a:t>B- Dấu ngoặc kép được dùng độc lập khi lời dẫn trực tiếp là một câu hay một đoạn văn hoàn chỉnh.</a:t>
            </a:r>
          </a:p>
        </p:txBody>
      </p:sp>
      <p:sp>
        <p:nvSpPr>
          <p:cNvPr id="25605" name="Rectangle 15"/>
          <p:cNvSpPr>
            <a:spLocks noChangeArrowheads="1"/>
          </p:cNvSpPr>
          <p:nvPr/>
        </p:nvSpPr>
        <p:spPr bwMode="auto">
          <a:xfrm>
            <a:off x="692150" y="304800"/>
            <a:ext cx="7689850" cy="685800"/>
          </a:xfrm>
          <a:prstGeom prst="rect">
            <a:avLst/>
          </a:prstGeom>
          <a:noFill/>
          <a:ln w="9525">
            <a:noFill/>
            <a:miter lim="800000"/>
            <a:headEnd/>
            <a:tailEnd/>
          </a:ln>
        </p:spPr>
        <p:txBody>
          <a:bodyPr anchor="ctr"/>
          <a:lstStyle/>
          <a:p>
            <a:r>
              <a:rPr lang="en-US" sz="3200">
                <a:solidFill>
                  <a:srgbClr val="FF0000"/>
                </a:solidFill>
              </a:rPr>
              <a:t> </a:t>
            </a:r>
            <a:r>
              <a:rPr lang="en-US" sz="3600" b="1">
                <a:solidFill>
                  <a:srgbClr val="FF0000"/>
                </a:solidFill>
                <a:latin typeface="Times New Roman" pitchFamily="18" charset="0"/>
                <a:cs typeface="Times New Roman" pitchFamily="18" charset="0"/>
              </a:rPr>
              <a:t>Chọn chữ cái trước câu trả lời đúng:</a:t>
            </a:r>
            <a:r>
              <a:rPr lang="en-US" sz="3600">
                <a:solidFill>
                  <a:srgbClr val="FF0000"/>
                </a:solidFill>
                <a:latin typeface="Times New Roman" pitchFamily="18" charset="0"/>
                <a:cs typeface="Times New Roman" pitchFamily="18" charset="0"/>
              </a:rPr>
              <a:t>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xit" presetSubtype="32" fill="hold" grpId="0" nodeType="clickEffect">
                                  <p:stCondLst>
                                    <p:cond delay="0"/>
                                  </p:stCondLst>
                                  <p:childTnLst>
                                    <p:animEffect transition="out" filter="circle(out)">
                                      <p:cBhvr>
                                        <p:cTn id="6" dur="2000"/>
                                        <p:tgtEl>
                                          <p:spTgt spid="29"/>
                                        </p:tgtEl>
                                      </p:cBhvr>
                                    </p:animEffect>
                                    <p:set>
                                      <p:cBhvr>
                                        <p:cTn id="7" dur="1" fill="hold">
                                          <p:stCondLst>
                                            <p:cond delay="19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txBox="1">
            <a:spLocks noChangeArrowheads="1"/>
          </p:cNvSpPr>
          <p:nvPr/>
        </p:nvSpPr>
        <p:spPr bwMode="auto">
          <a:xfrm>
            <a:off x="482600" y="3505200"/>
            <a:ext cx="7659688" cy="1295400"/>
          </a:xfrm>
          <a:prstGeom prst="rect">
            <a:avLst/>
          </a:prstGeom>
          <a:noFill/>
          <a:ln w="9525">
            <a:noFill/>
            <a:miter lim="800000"/>
            <a:headEnd/>
            <a:tailEnd/>
          </a:ln>
        </p:spPr>
        <p:txBody>
          <a:bodyPr/>
          <a:lstStyle/>
          <a:p>
            <a:pPr marL="342900" indent="-342900">
              <a:spcBef>
                <a:spcPct val="20000"/>
              </a:spcBef>
              <a:buFont typeface="Wingdings" pitchFamily="2" charset="2"/>
              <a:buNone/>
            </a:pPr>
            <a:r>
              <a:rPr lang="en-US" sz="3600" b="1">
                <a:latin typeface="Times New Roman" pitchFamily="18" charset="0"/>
                <a:cs typeface="Times New Roman" pitchFamily="18" charset="0"/>
              </a:rPr>
              <a:t>B. Người xưa có câu: “Trúc dẫu cháy, đốt ngay vẫn thẳng.”</a:t>
            </a:r>
          </a:p>
        </p:txBody>
      </p:sp>
      <p:sp>
        <p:nvSpPr>
          <p:cNvPr id="26627" name="Rectangle 15"/>
          <p:cNvSpPr>
            <a:spLocks noChangeArrowheads="1"/>
          </p:cNvSpPr>
          <p:nvPr/>
        </p:nvSpPr>
        <p:spPr bwMode="auto">
          <a:xfrm>
            <a:off x="0" y="152400"/>
            <a:ext cx="8839200" cy="685800"/>
          </a:xfrm>
          <a:prstGeom prst="rect">
            <a:avLst/>
          </a:prstGeom>
          <a:noFill/>
          <a:ln w="9525">
            <a:noFill/>
            <a:miter lim="800000"/>
            <a:headEnd/>
            <a:tailEnd/>
          </a:ln>
        </p:spPr>
        <p:txBody>
          <a:bodyPr anchor="ctr"/>
          <a:lstStyle/>
          <a:p>
            <a:r>
              <a:rPr lang="en-US" sz="3600">
                <a:solidFill>
                  <a:srgbClr val="FF0000"/>
                </a:solidFill>
              </a:rPr>
              <a:t> </a:t>
            </a:r>
            <a:r>
              <a:rPr lang="en-US" sz="3600" b="1">
                <a:solidFill>
                  <a:srgbClr val="FF0000"/>
                </a:solidFill>
                <a:latin typeface="Times New Roman" pitchFamily="18" charset="0"/>
                <a:cs typeface="Times New Roman" pitchFamily="18" charset="0"/>
              </a:rPr>
              <a:t>Chọn chữ cái trước câu trả lời đúng:</a:t>
            </a:r>
            <a:r>
              <a:rPr lang="en-US" sz="3600">
                <a:solidFill>
                  <a:srgbClr val="FF0000"/>
                </a:solidFill>
                <a:latin typeface="Times New Roman" pitchFamily="18" charset="0"/>
                <a:cs typeface="Times New Roman" pitchFamily="18" charset="0"/>
              </a:rPr>
              <a:t> </a:t>
            </a:r>
          </a:p>
        </p:txBody>
      </p:sp>
      <p:sp>
        <p:nvSpPr>
          <p:cNvPr id="26628" name="Rectangle 1"/>
          <p:cNvSpPr>
            <a:spLocks noChangeArrowheads="1"/>
          </p:cNvSpPr>
          <p:nvPr/>
        </p:nvSpPr>
        <p:spPr bwMode="auto">
          <a:xfrm>
            <a:off x="304800" y="1066800"/>
            <a:ext cx="8305800" cy="646113"/>
          </a:xfrm>
          <a:prstGeom prst="rect">
            <a:avLst/>
          </a:prstGeom>
          <a:noFill/>
          <a:ln w="9525">
            <a:noFill/>
            <a:miter lim="800000"/>
            <a:headEnd/>
            <a:tailEnd/>
          </a:ln>
        </p:spPr>
        <p:txBody>
          <a:bodyPr>
            <a:spAutoFit/>
          </a:bodyPr>
          <a:lstStyle/>
          <a:p>
            <a:r>
              <a:rPr lang="en-US" sz="3200" b="1"/>
              <a:t> </a:t>
            </a:r>
            <a:r>
              <a:rPr lang="en-US" sz="3600" b="1">
                <a:solidFill>
                  <a:srgbClr val="0000FF"/>
                </a:solidFill>
                <a:latin typeface="Times New Roman" pitchFamily="18" charset="0"/>
                <a:cs typeface="Times New Roman" pitchFamily="18" charset="0"/>
              </a:rPr>
              <a:t>Trong các câu sau, câu nào viết đúng?</a:t>
            </a:r>
          </a:p>
        </p:txBody>
      </p:sp>
      <p:sp>
        <p:nvSpPr>
          <p:cNvPr id="3" name="Rectangle 2"/>
          <p:cNvSpPr>
            <a:spLocks noChangeArrowheads="1"/>
          </p:cNvSpPr>
          <p:nvPr/>
        </p:nvSpPr>
        <p:spPr bwMode="auto">
          <a:xfrm>
            <a:off x="533400" y="2057400"/>
            <a:ext cx="7848600" cy="1200150"/>
          </a:xfrm>
          <a:prstGeom prst="rect">
            <a:avLst/>
          </a:prstGeom>
          <a:noFill/>
          <a:ln w="9525">
            <a:noFill/>
            <a:miter lim="800000"/>
            <a:headEnd/>
            <a:tailEnd/>
          </a:ln>
        </p:spPr>
        <p:txBody>
          <a:bodyPr>
            <a:spAutoFit/>
          </a:bodyPr>
          <a:lstStyle/>
          <a:p>
            <a:pPr>
              <a:spcBef>
                <a:spcPct val="20000"/>
              </a:spcBef>
              <a:buFont typeface="Wingdings" pitchFamily="2" charset="2"/>
              <a:buNone/>
            </a:pPr>
            <a:r>
              <a:rPr lang="en-US" sz="3600" b="1">
                <a:latin typeface="Times New Roman" pitchFamily="18" charset="0"/>
                <a:cs typeface="Times New Roman" pitchFamily="18" charset="0"/>
              </a:rPr>
              <a:t>A. Người xưa có câu: Trúc dẫu cháy, đốt ngay vẫn thẳng.</a:t>
            </a:r>
          </a:p>
        </p:txBody>
      </p:sp>
      <p:sp>
        <p:nvSpPr>
          <p:cNvPr id="4" name="Rectangle 3"/>
          <p:cNvSpPr>
            <a:spLocks noChangeArrowheads="1"/>
          </p:cNvSpPr>
          <p:nvPr/>
        </p:nvSpPr>
        <p:spPr bwMode="auto">
          <a:xfrm>
            <a:off x="533400" y="5029200"/>
            <a:ext cx="7599363" cy="1200150"/>
          </a:xfrm>
          <a:prstGeom prst="rect">
            <a:avLst/>
          </a:prstGeom>
          <a:noFill/>
          <a:ln w="9525">
            <a:noFill/>
            <a:miter lim="800000"/>
            <a:headEnd/>
            <a:tailEnd/>
          </a:ln>
        </p:spPr>
        <p:txBody>
          <a:bodyPr>
            <a:spAutoFit/>
          </a:bodyPr>
          <a:lstStyle/>
          <a:p>
            <a:pPr>
              <a:spcBef>
                <a:spcPct val="20000"/>
              </a:spcBef>
              <a:buFont typeface="Wingdings" pitchFamily="2" charset="2"/>
              <a:buNone/>
            </a:pPr>
            <a:r>
              <a:rPr lang="en-US" sz="3600" b="1">
                <a:latin typeface="Times New Roman" pitchFamily="18" charset="0"/>
                <a:cs typeface="Times New Roman" pitchFamily="18" charset="0"/>
              </a:rPr>
              <a:t>C. Người xưa có câu “Trúc dẫu cháy, đốt ngay vẫn thẳng.”</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4" fill="hold" grpId="0" nodeType="clickEffect">
                                  <p:stCondLst>
                                    <p:cond delay="0"/>
                                  </p:stCondLst>
                                  <p:childTnLst>
                                    <p:animEffect transition="out" filter="wipe(down)">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22" presetClass="exit" presetSubtype="4" fill="hold" grpId="0" nodeType="withEffect">
                                  <p:stCondLst>
                                    <p:cond delay="0"/>
                                  </p:stCondLst>
                                  <p:childTnLst>
                                    <p:animEffect transition="out" filter="wipe(down)">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15"/>
          <p:cNvPicPr>
            <a:picLocks noChangeAspect="1" noChangeArrowheads="1" noCrop="1"/>
          </p:cNvPicPr>
          <p:nvPr/>
        </p:nvPicPr>
        <p:blipFill>
          <a:blip r:embed="rId3"/>
          <a:srcRect/>
          <a:stretch>
            <a:fillRect/>
          </a:stretch>
        </p:blipFill>
        <p:spPr bwMode="auto">
          <a:xfrm>
            <a:off x="304800" y="304800"/>
            <a:ext cx="1828800" cy="1895475"/>
          </a:xfrm>
          <a:prstGeom prst="rect">
            <a:avLst/>
          </a:prstGeom>
          <a:noFill/>
          <a:ln w="9525">
            <a:noFill/>
            <a:miter lim="800000"/>
            <a:headEnd/>
            <a:tailEnd/>
          </a:ln>
        </p:spPr>
      </p:pic>
      <p:pic>
        <p:nvPicPr>
          <p:cNvPr id="27651" name="Picture 3" descr="15"/>
          <p:cNvPicPr>
            <a:picLocks noChangeAspect="1" noChangeArrowheads="1" noCrop="1"/>
          </p:cNvPicPr>
          <p:nvPr/>
        </p:nvPicPr>
        <p:blipFill>
          <a:blip r:embed="rId3"/>
          <a:srcRect/>
          <a:stretch>
            <a:fillRect/>
          </a:stretch>
        </p:blipFill>
        <p:spPr bwMode="auto">
          <a:xfrm>
            <a:off x="6858000" y="228600"/>
            <a:ext cx="1828800" cy="1895475"/>
          </a:xfrm>
          <a:prstGeom prst="rect">
            <a:avLst/>
          </a:prstGeom>
          <a:noFill/>
          <a:ln w="9525">
            <a:noFill/>
            <a:miter lim="800000"/>
            <a:headEnd/>
            <a:tailEnd/>
          </a:ln>
        </p:spPr>
      </p:pic>
      <p:pic>
        <p:nvPicPr>
          <p:cNvPr id="27652" name="Picture 5" descr="tinhyeu">
            <a:hlinkClick r:id="rId4"/>
          </p:cNvPr>
          <p:cNvPicPr>
            <a:picLocks noChangeAspect="1" noChangeArrowheads="1"/>
          </p:cNvPicPr>
          <p:nvPr/>
        </p:nvPicPr>
        <p:blipFill>
          <a:blip r:embed="rId5"/>
          <a:srcRect/>
          <a:stretch>
            <a:fillRect/>
          </a:stretch>
        </p:blipFill>
        <p:spPr bwMode="auto">
          <a:xfrm>
            <a:off x="152400" y="4114800"/>
            <a:ext cx="3124200" cy="2743200"/>
          </a:xfrm>
          <a:prstGeom prst="rect">
            <a:avLst/>
          </a:prstGeom>
          <a:noFill/>
          <a:ln w="9525">
            <a:noFill/>
            <a:miter lim="800000"/>
            <a:headEnd/>
            <a:tailEnd/>
          </a:ln>
        </p:spPr>
      </p:pic>
      <p:pic>
        <p:nvPicPr>
          <p:cNvPr id="27653" name="Picture 5" descr="tinhyeu">
            <a:hlinkClick r:id="rId4"/>
          </p:cNvPr>
          <p:cNvPicPr>
            <a:picLocks noChangeAspect="1" noChangeArrowheads="1"/>
          </p:cNvPicPr>
          <p:nvPr/>
        </p:nvPicPr>
        <p:blipFill>
          <a:blip r:embed="rId5"/>
          <a:srcRect/>
          <a:stretch>
            <a:fillRect/>
          </a:stretch>
        </p:blipFill>
        <p:spPr bwMode="auto">
          <a:xfrm>
            <a:off x="5715000" y="4114800"/>
            <a:ext cx="3124200" cy="2743200"/>
          </a:xfrm>
          <a:prstGeom prst="rect">
            <a:avLst/>
          </a:prstGeom>
          <a:noFill/>
          <a:ln w="9525">
            <a:noFill/>
            <a:miter lim="800000"/>
            <a:headEnd/>
            <a:tailEnd/>
          </a:ln>
        </p:spPr>
      </p:pic>
      <p:pic>
        <p:nvPicPr>
          <p:cNvPr id="27654" name="Picture 30" descr="blumen-pflanzen042"/>
          <p:cNvPicPr>
            <a:picLocks noChangeAspect="1" noChangeArrowheads="1" noCrop="1"/>
          </p:cNvPicPr>
          <p:nvPr/>
        </p:nvPicPr>
        <p:blipFill>
          <a:blip r:embed="rId6"/>
          <a:srcRect/>
          <a:stretch>
            <a:fillRect/>
          </a:stretch>
        </p:blipFill>
        <p:spPr bwMode="auto">
          <a:xfrm rot="2641392">
            <a:off x="0" y="2971800"/>
            <a:ext cx="4537075" cy="3390900"/>
          </a:xfrm>
          <a:prstGeom prst="rect">
            <a:avLst/>
          </a:prstGeom>
          <a:noFill/>
          <a:ln w="9525">
            <a:noFill/>
            <a:miter lim="800000"/>
            <a:headEnd/>
            <a:tailEnd/>
          </a:ln>
        </p:spPr>
      </p:pic>
      <p:pic>
        <p:nvPicPr>
          <p:cNvPr id="27655" name="Picture 30" descr="blumen-pflanzen042"/>
          <p:cNvPicPr>
            <a:picLocks noChangeAspect="1" noChangeArrowheads="1" noCrop="1"/>
          </p:cNvPicPr>
          <p:nvPr/>
        </p:nvPicPr>
        <p:blipFill>
          <a:blip r:embed="rId6"/>
          <a:srcRect/>
          <a:stretch>
            <a:fillRect/>
          </a:stretch>
        </p:blipFill>
        <p:spPr bwMode="auto">
          <a:xfrm rot="-2535520">
            <a:off x="4454525" y="2819400"/>
            <a:ext cx="4689475" cy="3505200"/>
          </a:xfrm>
          <a:prstGeom prst="rect">
            <a:avLst/>
          </a:prstGeom>
          <a:noFill/>
          <a:ln w="9525">
            <a:noFill/>
            <a:miter lim="800000"/>
            <a:headEnd/>
            <a:tailEnd/>
          </a:ln>
        </p:spPr>
      </p:pic>
      <p:sp>
        <p:nvSpPr>
          <p:cNvPr id="27656" name="WordArt 8"/>
          <p:cNvSpPr>
            <a:spLocks noChangeArrowheads="1" noChangeShapeType="1" noTextEdit="1"/>
          </p:cNvSpPr>
          <p:nvPr/>
        </p:nvSpPr>
        <p:spPr bwMode="auto">
          <a:xfrm>
            <a:off x="762000" y="1371600"/>
            <a:ext cx="7315200" cy="2743200"/>
          </a:xfrm>
          <a:prstGeom prst="rect">
            <a:avLst/>
          </a:prstGeom>
        </p:spPr>
        <p:txBody>
          <a:bodyPr wrap="none" fromWordArt="1">
            <a:prstTxWarp prst="textCascadeUp">
              <a:avLst>
                <a:gd name="adj" fmla="val 44444"/>
              </a:avLst>
            </a:prstTxWarp>
            <a:scene3d>
              <a:camera prst="legacyPerspectiveFront">
                <a:rot lat="20519989" lon="1080000" rev="0"/>
              </a:camera>
              <a:lightRig rig="legacyHarsh2" dir="b"/>
            </a:scene3d>
            <a:sp3d extrusionH="430200" prstMaterial="legacyMatte">
              <a:extrusionClr>
                <a:srgbClr val="FF6600"/>
              </a:extrusionClr>
            </a:sp3d>
          </a:bodyPr>
          <a:lstStyle/>
          <a:p>
            <a:pPr algn="ctr"/>
            <a:r>
              <a:rPr lang="en-US" sz="3600" b="1" kern="10">
                <a:ln w="9525">
                  <a:round/>
                  <a:headEnd/>
                  <a:tailEnd/>
                </a:ln>
                <a:gradFill rotWithShape="1">
                  <a:gsLst>
                    <a:gs pos="0">
                      <a:srgbClr val="FFE701"/>
                    </a:gs>
                    <a:gs pos="100000">
                      <a:srgbClr val="FE3E02"/>
                    </a:gs>
                  </a:gsLst>
                  <a:lin ang="5400000" scaled="1"/>
                </a:gradFill>
                <a:latin typeface="Arial"/>
                <a:cs typeface="Arial"/>
              </a:rPr>
              <a:t>CHÀO TẠM BiỆT </a:t>
            </a:r>
          </a:p>
          <a:p>
            <a:pPr algn="ctr"/>
            <a:r>
              <a:rPr lang="en-US" sz="3600" b="1" kern="10">
                <a:ln w="9525">
                  <a:round/>
                  <a:headEnd/>
                  <a:tailEnd/>
                </a:ln>
                <a:gradFill rotWithShape="1">
                  <a:gsLst>
                    <a:gs pos="0">
                      <a:srgbClr val="FFE701"/>
                    </a:gs>
                    <a:gs pos="100000">
                      <a:srgbClr val="FE3E02"/>
                    </a:gs>
                  </a:gsLst>
                  <a:lin ang="5400000" scaled="1"/>
                </a:gradFill>
                <a:latin typeface="Arial"/>
                <a:cs typeface="Arial"/>
              </a:rPr>
              <a:t>CÁC EM !</a:t>
            </a:r>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5" name="AutoShape 67"/>
          <p:cNvSpPr>
            <a:spLocks noChangeArrowheads="1"/>
          </p:cNvSpPr>
          <p:nvPr/>
        </p:nvSpPr>
        <p:spPr bwMode="auto">
          <a:xfrm>
            <a:off x="1905000" y="2514600"/>
            <a:ext cx="7239000" cy="2438400"/>
          </a:xfrm>
          <a:prstGeom prst="roundRect">
            <a:avLst>
              <a:gd name="adj" fmla="val 16667"/>
            </a:avLst>
          </a:prstGeom>
          <a:solidFill>
            <a:schemeClr val="bg1"/>
          </a:solidFill>
          <a:ln w="9525">
            <a:solidFill>
              <a:schemeClr val="bg1"/>
            </a:solidFill>
            <a:round/>
            <a:headEnd/>
            <a:tailEnd/>
          </a:ln>
        </p:spPr>
        <p:txBody>
          <a:bodyPr wrap="none" anchor="ctr"/>
          <a:lstStyle/>
          <a:p>
            <a:pPr marL="342900" indent="-342900"/>
            <a:endParaRPr lang="en-US" sz="3200" b="1">
              <a:solidFill>
                <a:srgbClr val="0000FF"/>
              </a:solidFill>
              <a:latin typeface="Times New Roman" pitchFamily="18" charset="0"/>
            </a:endParaRPr>
          </a:p>
          <a:p>
            <a:pPr marL="342900" indent="-342900">
              <a:spcBef>
                <a:spcPct val="20000"/>
              </a:spcBef>
            </a:pPr>
            <a:endParaRPr lang="en-US" sz="3200" b="1">
              <a:solidFill>
                <a:srgbClr val="0000FF"/>
              </a:solidFill>
              <a:latin typeface="Times New Roman" pitchFamily="18" charset="0"/>
            </a:endParaRPr>
          </a:p>
        </p:txBody>
      </p:sp>
      <p:sp>
        <p:nvSpPr>
          <p:cNvPr id="7" name="WordArt 13"/>
          <p:cNvSpPr>
            <a:spLocks noChangeArrowheads="1" noChangeShapeType="1" noTextEdit="1"/>
          </p:cNvSpPr>
          <p:nvPr/>
        </p:nvSpPr>
        <p:spPr bwMode="auto">
          <a:xfrm>
            <a:off x="609600" y="1676400"/>
            <a:ext cx="7848600" cy="2895600"/>
          </a:xfrm>
          <a:prstGeom prst="rect">
            <a:avLst/>
          </a:prstGeom>
        </p:spPr>
        <p:txBody>
          <a:bodyPr wrap="none" fromWordArt="1">
            <a:prstTxWarp prst="textPlain">
              <a:avLst>
                <a:gd name="adj" fmla="val 50000"/>
              </a:avLst>
            </a:prstTxWarp>
          </a:bodyPr>
          <a:lstStyle/>
          <a:p>
            <a:pPr algn="ctr"/>
            <a:r>
              <a:rPr lang="en-US" sz="3600" b="1" kern="10" dirty="0" smtClean="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ÔN </a:t>
            </a:r>
            <a:r>
              <a:rPr lang="en-US" sz="3600" b="1" kern="10" dirty="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BÀI CŨ</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115"/>
                                        </p:tgtEl>
                                        <p:attrNameLst>
                                          <p:attrName>style.visibility</p:attrName>
                                        </p:attrNameLst>
                                      </p:cBhvr>
                                      <p:to>
                                        <p:strVal val="visible"/>
                                      </p:to>
                                    </p:set>
                                    <p:anim calcmode="lin" valueType="num">
                                      <p:cBhvr>
                                        <p:cTn id="7" dur="500" fill="hold"/>
                                        <p:tgtEl>
                                          <p:spTgt spid="211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115"/>
                                        </p:tgtEl>
                                        <p:attrNameLst>
                                          <p:attrName>ppt_y</p:attrName>
                                        </p:attrNameLst>
                                      </p:cBhvr>
                                      <p:tavLst>
                                        <p:tav tm="0">
                                          <p:val>
                                            <p:strVal val="#ppt_y"/>
                                          </p:val>
                                        </p:tav>
                                        <p:tav tm="100000">
                                          <p:val>
                                            <p:strVal val="#ppt_y"/>
                                          </p:val>
                                        </p:tav>
                                      </p:tavLst>
                                    </p:anim>
                                    <p:anim calcmode="lin" valueType="num">
                                      <p:cBhvr>
                                        <p:cTn id="9" dur="500" fill="hold"/>
                                        <p:tgtEl>
                                          <p:spTgt spid="211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11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115"/>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5"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3"/>
          <p:cNvSpPr txBox="1">
            <a:spLocks noChangeArrowheads="1"/>
          </p:cNvSpPr>
          <p:nvPr/>
        </p:nvSpPr>
        <p:spPr bwMode="auto">
          <a:xfrm>
            <a:off x="1524000" y="493713"/>
            <a:ext cx="5229225" cy="708025"/>
          </a:xfrm>
          <a:prstGeom prst="rect">
            <a:avLst/>
          </a:prstGeom>
          <a:noFill/>
          <a:ln w="9525">
            <a:noFill/>
            <a:miter lim="800000"/>
            <a:headEnd/>
            <a:tailEnd/>
          </a:ln>
        </p:spPr>
        <p:txBody>
          <a:bodyPr>
            <a:spAutoFit/>
          </a:bodyPr>
          <a:lstStyle/>
          <a:p>
            <a:pPr>
              <a:spcBef>
                <a:spcPct val="50000"/>
              </a:spcBef>
            </a:pPr>
            <a:r>
              <a:rPr lang="en-US" sz="4000" b="1">
                <a:latin typeface="Times New Roman" pitchFamily="18" charset="0"/>
                <a:cs typeface="Times New Roman" pitchFamily="18" charset="0"/>
              </a:rPr>
              <a:t>Nhắc lại ghi nhớ</a:t>
            </a:r>
          </a:p>
        </p:txBody>
      </p:sp>
      <p:sp>
        <p:nvSpPr>
          <p:cNvPr id="10" name="Text Box 15"/>
          <p:cNvSpPr txBox="1">
            <a:spLocks noChangeArrowheads="1"/>
          </p:cNvSpPr>
          <p:nvPr/>
        </p:nvSpPr>
        <p:spPr bwMode="auto">
          <a:xfrm>
            <a:off x="0" y="2286000"/>
            <a:ext cx="9144000" cy="1631950"/>
          </a:xfrm>
          <a:prstGeom prst="rect">
            <a:avLst/>
          </a:prstGeom>
          <a:noFill/>
          <a:ln w="9525">
            <a:noFill/>
            <a:miter lim="800000"/>
            <a:headEnd/>
            <a:tailEnd/>
          </a:ln>
        </p:spPr>
        <p:txBody>
          <a:bodyPr>
            <a:spAutoFit/>
          </a:bodyPr>
          <a:lstStyle/>
          <a:p>
            <a:pPr>
              <a:spcBef>
                <a:spcPct val="50000"/>
              </a:spcBef>
            </a:pPr>
            <a:r>
              <a:rPr lang="en-US" sz="4000" b="1">
                <a:latin typeface="Times New Roman" pitchFamily="18" charset="0"/>
                <a:cs typeface="Times New Roman" pitchFamily="18" charset="0"/>
              </a:rPr>
              <a:t>A) Lép Tôn-xtôi.           B) Quy-dăng-xơ.</a:t>
            </a:r>
          </a:p>
          <a:p>
            <a:pPr>
              <a:spcBef>
                <a:spcPct val="50000"/>
              </a:spcBef>
            </a:pPr>
            <a:r>
              <a:rPr lang="en-US" sz="4000" b="1">
                <a:latin typeface="Times New Roman" pitchFamily="18" charset="0"/>
                <a:cs typeface="Times New Roman" pitchFamily="18" charset="0"/>
              </a:rPr>
              <a:t>C) gia-các-ta.                D) Hi-Ma-Lay-a.</a:t>
            </a:r>
          </a:p>
        </p:txBody>
      </p:sp>
      <p:sp>
        <p:nvSpPr>
          <p:cNvPr id="2" name="Rectangle 1"/>
          <p:cNvSpPr>
            <a:spLocks noChangeArrowheads="1"/>
          </p:cNvSpPr>
          <p:nvPr/>
        </p:nvSpPr>
        <p:spPr bwMode="auto">
          <a:xfrm>
            <a:off x="1143000" y="228600"/>
            <a:ext cx="8001000" cy="1938338"/>
          </a:xfrm>
          <a:prstGeom prst="rect">
            <a:avLst/>
          </a:prstGeom>
          <a:solidFill>
            <a:schemeClr val="bg1"/>
          </a:solidFill>
          <a:ln w="9525">
            <a:noFill/>
            <a:miter lim="800000"/>
            <a:headEnd/>
            <a:tailEnd/>
          </a:ln>
        </p:spPr>
        <p:txBody>
          <a:bodyPr>
            <a:spAutoFit/>
          </a:bodyPr>
          <a:lstStyle/>
          <a:p>
            <a:pPr>
              <a:spcBef>
                <a:spcPct val="50000"/>
              </a:spcBef>
            </a:pPr>
            <a:r>
              <a:rPr lang="en-US" sz="3200" b="1">
                <a:solidFill>
                  <a:srgbClr val="0000FF"/>
                </a:solidFill>
              </a:rPr>
              <a:t> </a:t>
            </a:r>
            <a:r>
              <a:rPr lang="en-US" sz="4000" b="1">
                <a:solidFill>
                  <a:srgbClr val="0000FF"/>
                </a:solidFill>
                <a:latin typeface="Times New Roman" pitchFamily="18" charset="0"/>
                <a:cs typeface="Times New Roman" pitchFamily="18" charset="0"/>
              </a:rPr>
              <a:t>Hãy xác định các tên dưới đây tên nước ngoài nào viết sai viết lại cho đúng.</a:t>
            </a:r>
          </a:p>
        </p:txBody>
      </p:sp>
      <p:sp>
        <p:nvSpPr>
          <p:cNvPr id="3" name="Rectangle 2"/>
          <p:cNvSpPr>
            <a:spLocks noChangeArrowheads="1"/>
          </p:cNvSpPr>
          <p:nvPr/>
        </p:nvSpPr>
        <p:spPr bwMode="auto">
          <a:xfrm>
            <a:off x="376238" y="4705350"/>
            <a:ext cx="8596312" cy="708025"/>
          </a:xfrm>
          <a:prstGeom prst="rect">
            <a:avLst/>
          </a:prstGeom>
          <a:noFill/>
          <a:ln w="9525">
            <a:noFill/>
            <a:miter lim="800000"/>
            <a:headEnd/>
            <a:tailEnd/>
          </a:ln>
        </p:spPr>
        <p:txBody>
          <a:bodyPr wrap="none">
            <a:spAutoFit/>
          </a:bodyPr>
          <a:lstStyle/>
          <a:p>
            <a:pPr>
              <a:spcBef>
                <a:spcPct val="50000"/>
              </a:spcBef>
            </a:pPr>
            <a:r>
              <a:rPr lang="en-US" sz="4000" b="1">
                <a:solidFill>
                  <a:srgbClr val="FF0000"/>
                </a:solidFill>
                <a:latin typeface="Times New Roman" pitchFamily="18" charset="0"/>
                <a:cs typeface="Times New Roman" pitchFamily="18" charset="0"/>
              </a:rPr>
              <a:t>C) Gia - các- ta.      D) Hi- ma – lay - a.</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500"/>
                                        <p:tgtEl>
                                          <p:spTgt spid="1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5" descr="33"/>
          <p:cNvPicPr>
            <a:picLocks noChangeAspect="1" noChangeArrowheads="1" noCrop="1"/>
          </p:cNvPicPr>
          <p:nvPr/>
        </p:nvPicPr>
        <p:blipFill>
          <a:blip r:embed="rId2"/>
          <a:srcRect/>
          <a:stretch>
            <a:fillRect/>
          </a:stretch>
        </p:blipFill>
        <p:spPr bwMode="auto">
          <a:xfrm>
            <a:off x="0" y="5638800"/>
            <a:ext cx="915988" cy="1219200"/>
          </a:xfrm>
          <a:prstGeom prst="rect">
            <a:avLst/>
          </a:prstGeom>
          <a:noFill/>
          <a:ln w="9525">
            <a:noFill/>
            <a:miter lim="800000"/>
            <a:headEnd/>
            <a:tailEnd/>
          </a:ln>
        </p:spPr>
      </p:pic>
      <p:pic>
        <p:nvPicPr>
          <p:cNvPr id="5123" name="Picture 20" descr="33"/>
          <p:cNvPicPr>
            <a:picLocks noChangeAspect="1" noChangeArrowheads="1" noCrop="1"/>
          </p:cNvPicPr>
          <p:nvPr/>
        </p:nvPicPr>
        <p:blipFill>
          <a:blip r:embed="rId2"/>
          <a:srcRect/>
          <a:stretch>
            <a:fillRect/>
          </a:stretch>
        </p:blipFill>
        <p:spPr bwMode="auto">
          <a:xfrm>
            <a:off x="8228013" y="5638800"/>
            <a:ext cx="915987" cy="1219200"/>
          </a:xfrm>
          <a:prstGeom prst="rect">
            <a:avLst/>
          </a:prstGeom>
          <a:noFill/>
          <a:ln w="9525">
            <a:noFill/>
            <a:miter lim="800000"/>
            <a:headEnd/>
            <a:tailEnd/>
          </a:ln>
        </p:spPr>
      </p:pic>
      <p:pic>
        <p:nvPicPr>
          <p:cNvPr id="5124" name="Picture 14" descr="Firewrk8"/>
          <p:cNvPicPr>
            <a:picLocks noChangeAspect="1" noChangeArrowheads="1"/>
          </p:cNvPicPr>
          <p:nvPr/>
        </p:nvPicPr>
        <p:blipFill>
          <a:blip r:embed="rId3">
            <a:lum bright="6000" contrast="30000"/>
          </a:blip>
          <a:srcRect/>
          <a:stretch>
            <a:fillRect/>
          </a:stretch>
        </p:blipFill>
        <p:spPr bwMode="auto">
          <a:xfrm>
            <a:off x="5181600" y="4992688"/>
            <a:ext cx="2819400" cy="1865312"/>
          </a:xfrm>
          <a:prstGeom prst="rect">
            <a:avLst/>
          </a:prstGeom>
          <a:noFill/>
          <a:ln w="9525">
            <a:noFill/>
            <a:miter lim="800000"/>
            <a:headEnd/>
            <a:tailEnd/>
          </a:ln>
        </p:spPr>
      </p:pic>
      <p:sp>
        <p:nvSpPr>
          <p:cNvPr id="5125" name="WordArt 8"/>
          <p:cNvSpPr>
            <a:spLocks noChangeArrowheads="1" noChangeShapeType="1" noTextEdit="1"/>
          </p:cNvSpPr>
          <p:nvPr/>
        </p:nvSpPr>
        <p:spPr bwMode="auto">
          <a:xfrm>
            <a:off x="1600200" y="914400"/>
            <a:ext cx="6019800" cy="1600200"/>
          </a:xfrm>
          <a:prstGeom prst="rect">
            <a:avLst/>
          </a:prstGeom>
        </p:spPr>
        <p:txBody>
          <a:bodyPr wrap="none" fromWordArt="1">
            <a:prstTxWarp prst="textPlain">
              <a:avLst>
                <a:gd name="adj" fmla="val 50000"/>
              </a:avLst>
            </a:prstTxWarp>
          </a:bodyPr>
          <a:lstStyle/>
          <a:p>
            <a:r>
              <a:rPr lang="en-US" b="1"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LUYỆN TỪ VÀ CÂU</a:t>
            </a:r>
          </a:p>
        </p:txBody>
      </p:sp>
      <p:pic>
        <p:nvPicPr>
          <p:cNvPr id="5126" name="Picture 12" descr="Firewrk8"/>
          <p:cNvPicPr>
            <a:picLocks noChangeAspect="1" noChangeArrowheads="1"/>
          </p:cNvPicPr>
          <p:nvPr/>
        </p:nvPicPr>
        <p:blipFill>
          <a:blip r:embed="rId3">
            <a:lum bright="6000" contrast="30000"/>
          </a:blip>
          <a:srcRect/>
          <a:stretch>
            <a:fillRect/>
          </a:stretch>
        </p:blipFill>
        <p:spPr bwMode="auto">
          <a:xfrm>
            <a:off x="0" y="0"/>
            <a:ext cx="1676400" cy="1828800"/>
          </a:xfrm>
          <a:prstGeom prst="rect">
            <a:avLst/>
          </a:prstGeom>
          <a:noFill/>
          <a:ln w="9525">
            <a:noFill/>
            <a:miter lim="800000"/>
            <a:headEnd/>
            <a:tailEnd/>
          </a:ln>
        </p:spPr>
      </p:pic>
      <p:sp>
        <p:nvSpPr>
          <p:cNvPr id="5127" name="WordArt 11"/>
          <p:cNvSpPr>
            <a:spLocks noChangeArrowheads="1" noChangeShapeType="1" noTextEdit="1"/>
          </p:cNvSpPr>
          <p:nvPr/>
        </p:nvSpPr>
        <p:spPr bwMode="auto">
          <a:xfrm>
            <a:off x="685800" y="2895600"/>
            <a:ext cx="7848600" cy="1447800"/>
          </a:xfrm>
          <a:prstGeom prst="rect">
            <a:avLst/>
          </a:prstGeom>
        </p:spPr>
        <p:txBody>
          <a:bodyPr wrap="none" fromWordArt="1">
            <a:prstTxWarp prst="textPlain">
              <a:avLst>
                <a:gd name="adj" fmla="val 50000"/>
              </a:avLst>
            </a:prstTxWarp>
          </a:bodyPr>
          <a:lstStyle/>
          <a:p>
            <a:pPr algn="ctr"/>
            <a:r>
              <a:rPr lang="en-US" sz="24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DẤU NGOẶC KÉP</a:t>
            </a:r>
          </a:p>
        </p:txBody>
      </p:sp>
      <p:pic>
        <p:nvPicPr>
          <p:cNvPr id="5128" name="Picture 14" descr="Firewrk8"/>
          <p:cNvPicPr>
            <a:picLocks noChangeAspect="1" noChangeArrowheads="1"/>
          </p:cNvPicPr>
          <p:nvPr/>
        </p:nvPicPr>
        <p:blipFill>
          <a:blip r:embed="rId3">
            <a:lum bright="6000" contrast="30000"/>
          </a:blip>
          <a:srcRect/>
          <a:stretch>
            <a:fillRect/>
          </a:stretch>
        </p:blipFill>
        <p:spPr bwMode="auto">
          <a:xfrm>
            <a:off x="7315200" y="0"/>
            <a:ext cx="1828800" cy="1905000"/>
          </a:xfrm>
          <a:prstGeom prst="rect">
            <a:avLst/>
          </a:prstGeom>
          <a:noFill/>
          <a:ln w="9525">
            <a:noFill/>
            <a:miter lim="800000"/>
            <a:headEnd/>
            <a:tailEnd/>
          </a:ln>
        </p:spPr>
      </p:pic>
      <p:pic>
        <p:nvPicPr>
          <p:cNvPr id="5129" name="Picture 14" descr="Firewrk8"/>
          <p:cNvPicPr>
            <a:picLocks noChangeAspect="1" noChangeArrowheads="1"/>
          </p:cNvPicPr>
          <p:nvPr/>
        </p:nvPicPr>
        <p:blipFill>
          <a:blip r:embed="rId3">
            <a:lum bright="6000" contrast="30000"/>
          </a:blip>
          <a:srcRect/>
          <a:stretch>
            <a:fillRect/>
          </a:stretch>
        </p:blipFill>
        <p:spPr bwMode="auto">
          <a:xfrm>
            <a:off x="1219200" y="4953000"/>
            <a:ext cx="2819400" cy="1905000"/>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7"/>
          <p:cNvSpPr txBox="1">
            <a:spLocks noChangeArrowheads="1"/>
          </p:cNvSpPr>
          <p:nvPr/>
        </p:nvSpPr>
        <p:spPr bwMode="auto">
          <a:xfrm>
            <a:off x="1905000" y="228600"/>
            <a:ext cx="5029200" cy="923925"/>
          </a:xfrm>
          <a:prstGeom prst="rect">
            <a:avLst/>
          </a:prstGeom>
          <a:noFill/>
          <a:ln w="9525">
            <a:noFill/>
            <a:miter lim="800000"/>
            <a:headEnd/>
            <a:tailEnd/>
          </a:ln>
        </p:spPr>
        <p:txBody>
          <a:bodyPr>
            <a:spAutoFit/>
          </a:bodyPr>
          <a:lstStyle/>
          <a:p>
            <a:pPr>
              <a:spcBef>
                <a:spcPct val="50000"/>
              </a:spcBef>
            </a:pPr>
            <a:r>
              <a:rPr lang="en-US" sz="5400" b="1">
                <a:solidFill>
                  <a:srgbClr val="FF0000"/>
                </a:solidFill>
                <a:latin typeface="Times New Roman" pitchFamily="18" charset="0"/>
                <a:cs typeface="Times New Roman" pitchFamily="18" charset="0"/>
              </a:rPr>
              <a:t>I. Nhận xét</a:t>
            </a:r>
          </a:p>
        </p:txBody>
      </p:sp>
      <p:sp>
        <p:nvSpPr>
          <p:cNvPr id="5" name="Text Box 10"/>
          <p:cNvSpPr txBox="1">
            <a:spLocks noChangeArrowheads="1"/>
          </p:cNvSpPr>
          <p:nvPr/>
        </p:nvSpPr>
        <p:spPr bwMode="auto">
          <a:xfrm>
            <a:off x="0" y="1524000"/>
            <a:ext cx="8991600" cy="3416300"/>
          </a:xfrm>
          <a:prstGeom prst="rect">
            <a:avLst/>
          </a:prstGeom>
          <a:noFill/>
          <a:ln w="9525">
            <a:noFill/>
            <a:miter lim="800000"/>
            <a:headEnd/>
            <a:tailEnd/>
          </a:ln>
        </p:spPr>
        <p:txBody>
          <a:bodyPr>
            <a:spAutoFit/>
          </a:bodyPr>
          <a:lstStyle/>
          <a:p>
            <a:pPr marL="342900" indent="-342900">
              <a:spcBef>
                <a:spcPct val="50000"/>
              </a:spcBef>
            </a:pPr>
            <a:r>
              <a:rPr lang="en-US" sz="5400" b="1" u="sng">
                <a:latin typeface="Times New Roman" pitchFamily="18" charset="0"/>
                <a:cs typeface="Times New Roman" pitchFamily="18" charset="0"/>
              </a:rPr>
              <a:t>1</a:t>
            </a:r>
            <a:r>
              <a:rPr lang="en-US" sz="5400" b="1">
                <a:latin typeface="Times New Roman" pitchFamily="18" charset="0"/>
                <a:cs typeface="Times New Roman" pitchFamily="18" charset="0"/>
              </a:rPr>
              <a:t>. Những từ ngữ và câu đặt trong dấu ngoặc kép dưới đây là lời của ai ? Nêu tác dụng của dấu ngoặc kép:</a:t>
            </a:r>
          </a:p>
        </p:txBody>
      </p:sp>
      <p:cxnSp>
        <p:nvCxnSpPr>
          <p:cNvPr id="6" name="Straight Connector 5"/>
          <p:cNvCxnSpPr/>
          <p:nvPr/>
        </p:nvCxnSpPr>
        <p:spPr>
          <a:xfrm>
            <a:off x="3048000" y="2286000"/>
            <a:ext cx="1828800" cy="0"/>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8" name="Straight Connector 7"/>
          <p:cNvCxnSpPr/>
          <p:nvPr/>
        </p:nvCxnSpPr>
        <p:spPr>
          <a:xfrm>
            <a:off x="5943600" y="2286000"/>
            <a:ext cx="1066800" cy="0"/>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10" name="Straight Connector 9"/>
          <p:cNvCxnSpPr/>
          <p:nvPr/>
        </p:nvCxnSpPr>
        <p:spPr>
          <a:xfrm>
            <a:off x="2286000" y="3124200"/>
            <a:ext cx="3962400" cy="0"/>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14" name="Straight Connector 13"/>
          <p:cNvCxnSpPr/>
          <p:nvPr/>
        </p:nvCxnSpPr>
        <p:spPr>
          <a:xfrm>
            <a:off x="2438400" y="3962400"/>
            <a:ext cx="2590800" cy="0"/>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16" name="Straight Connector 15"/>
          <p:cNvCxnSpPr/>
          <p:nvPr/>
        </p:nvCxnSpPr>
        <p:spPr>
          <a:xfrm>
            <a:off x="7010400" y="3962400"/>
            <a:ext cx="990600" cy="0"/>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18" name="Straight Connector 17"/>
          <p:cNvCxnSpPr/>
          <p:nvPr/>
        </p:nvCxnSpPr>
        <p:spPr>
          <a:xfrm>
            <a:off x="457200" y="4876800"/>
            <a:ext cx="1600200" cy="0"/>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19" name="Straight Connector 18"/>
          <p:cNvCxnSpPr/>
          <p:nvPr/>
        </p:nvCxnSpPr>
        <p:spPr>
          <a:xfrm>
            <a:off x="3352800" y="4876800"/>
            <a:ext cx="4038600" cy="0"/>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ox(i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ox(in)">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ox(in)">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ox(in)">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ox(in)">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4"/>
          <p:cNvSpPr>
            <a:spLocks noChangeArrowheads="1"/>
          </p:cNvSpPr>
          <p:nvPr/>
        </p:nvSpPr>
        <p:spPr bwMode="auto">
          <a:xfrm>
            <a:off x="200025" y="0"/>
            <a:ext cx="8915400" cy="6862763"/>
          </a:xfrm>
          <a:prstGeom prst="rect">
            <a:avLst/>
          </a:prstGeom>
          <a:noFill/>
          <a:ln w="9525">
            <a:noFill/>
            <a:miter lim="800000"/>
            <a:headEnd/>
            <a:tailEnd/>
          </a:ln>
        </p:spPr>
        <p:txBody>
          <a:bodyPr>
            <a:spAutoFit/>
          </a:bodyPr>
          <a:lstStyle/>
          <a:p>
            <a:r>
              <a:rPr lang="en-US" sz="4000" b="1">
                <a:solidFill>
                  <a:srgbClr val="3333FF"/>
                </a:solidFill>
                <a:cs typeface="Arial" charset="0"/>
              </a:rPr>
              <a:t>     Bác tự cho mình là “người lính vâng lệnh quốc dân ra mặt trận”, là “đầy tớ trung thành của nhân dân”. Ở Bác, lòng yêu mến nhân dân đã trở thành một sự say mê mãnh liệt. Bác nói: “Tôi chỉ có một sự ham muốn, ham muốn tột bậc, là làm sao cho nước ta hoàn toàn độc lập, dân ta được hoàn toàn tự do, đồng bào ta ai cũng có cơm ăn, áo mặc, ai cũng được học hành.”</a:t>
            </a:r>
          </a:p>
        </p:txBody>
      </p:sp>
      <p:sp>
        <p:nvSpPr>
          <p:cNvPr id="5" name="Rectangle 4"/>
          <p:cNvSpPr>
            <a:spLocks noChangeArrowheads="1"/>
          </p:cNvSpPr>
          <p:nvPr/>
        </p:nvSpPr>
        <p:spPr bwMode="auto">
          <a:xfrm>
            <a:off x="5867400" y="-26988"/>
            <a:ext cx="2886075" cy="708026"/>
          </a:xfrm>
          <a:prstGeom prst="rect">
            <a:avLst/>
          </a:prstGeom>
          <a:noFill/>
          <a:ln w="9525">
            <a:noFill/>
            <a:miter lim="800000"/>
            <a:headEnd/>
            <a:tailEnd/>
          </a:ln>
        </p:spPr>
        <p:txBody>
          <a:bodyPr wrap="none">
            <a:spAutoFit/>
          </a:bodyPr>
          <a:lstStyle/>
          <a:p>
            <a:r>
              <a:rPr lang="en-US" sz="4000" b="1">
                <a:solidFill>
                  <a:srgbClr val="FF0000"/>
                </a:solidFill>
                <a:cs typeface="Arial" charset="0"/>
              </a:rPr>
              <a:t>người lính </a:t>
            </a:r>
            <a:endParaRPr lang="en-US" sz="4000">
              <a:solidFill>
                <a:srgbClr val="FF0000"/>
              </a:solidFill>
            </a:endParaRPr>
          </a:p>
        </p:txBody>
      </p:sp>
      <p:sp>
        <p:nvSpPr>
          <p:cNvPr id="6" name="Rectangle 5"/>
          <p:cNvSpPr>
            <a:spLocks noChangeArrowheads="1"/>
          </p:cNvSpPr>
          <p:nvPr/>
        </p:nvSpPr>
        <p:spPr bwMode="auto">
          <a:xfrm>
            <a:off x="207963" y="609600"/>
            <a:ext cx="7791450" cy="708025"/>
          </a:xfrm>
          <a:prstGeom prst="rect">
            <a:avLst/>
          </a:prstGeom>
          <a:noFill/>
          <a:ln w="9525">
            <a:noFill/>
            <a:miter lim="800000"/>
            <a:headEnd/>
            <a:tailEnd/>
          </a:ln>
        </p:spPr>
        <p:txBody>
          <a:bodyPr wrap="none">
            <a:spAutoFit/>
          </a:bodyPr>
          <a:lstStyle/>
          <a:p>
            <a:r>
              <a:rPr lang="en-US" sz="4000" b="1">
                <a:solidFill>
                  <a:srgbClr val="FF0000"/>
                </a:solidFill>
                <a:cs typeface="Arial" charset="0"/>
              </a:rPr>
              <a:t>vâng lệnh quốc dân ra mặt trận</a:t>
            </a:r>
            <a:endParaRPr lang="en-US" sz="4000">
              <a:solidFill>
                <a:srgbClr val="FF0000"/>
              </a:solidFill>
            </a:endParaRPr>
          </a:p>
        </p:txBody>
      </p:sp>
      <p:sp>
        <p:nvSpPr>
          <p:cNvPr id="7" name="Rectangle 6"/>
          <p:cNvSpPr>
            <a:spLocks noChangeArrowheads="1"/>
          </p:cNvSpPr>
          <p:nvPr/>
        </p:nvSpPr>
        <p:spPr bwMode="auto">
          <a:xfrm>
            <a:off x="457200" y="1217613"/>
            <a:ext cx="8181975" cy="708025"/>
          </a:xfrm>
          <a:prstGeom prst="rect">
            <a:avLst/>
          </a:prstGeom>
          <a:noFill/>
          <a:ln w="9525">
            <a:noFill/>
            <a:miter lim="800000"/>
            <a:headEnd/>
            <a:tailEnd/>
          </a:ln>
        </p:spPr>
        <p:txBody>
          <a:bodyPr wrap="none">
            <a:spAutoFit/>
          </a:bodyPr>
          <a:lstStyle/>
          <a:p>
            <a:r>
              <a:rPr lang="en-US" sz="4000" b="1">
                <a:solidFill>
                  <a:srgbClr val="FF0000"/>
                </a:solidFill>
                <a:cs typeface="Arial" charset="0"/>
              </a:rPr>
              <a:t>đầy tớ trung thành của nhân dân</a:t>
            </a:r>
            <a:endParaRPr lang="en-US" sz="4000">
              <a:solidFill>
                <a:srgbClr val="FF0000"/>
              </a:solidFill>
            </a:endParaRPr>
          </a:p>
        </p:txBody>
      </p:sp>
      <p:sp>
        <p:nvSpPr>
          <p:cNvPr id="8" name="Rectangle 7"/>
          <p:cNvSpPr>
            <a:spLocks noChangeArrowheads="1"/>
          </p:cNvSpPr>
          <p:nvPr/>
        </p:nvSpPr>
        <p:spPr bwMode="auto">
          <a:xfrm>
            <a:off x="207963" y="3071813"/>
            <a:ext cx="8936037" cy="3786187"/>
          </a:xfrm>
          <a:prstGeom prst="rect">
            <a:avLst/>
          </a:prstGeom>
          <a:noFill/>
          <a:ln w="9525">
            <a:noFill/>
            <a:miter lim="800000"/>
            <a:headEnd/>
            <a:tailEnd/>
          </a:ln>
        </p:spPr>
        <p:txBody>
          <a:bodyPr>
            <a:spAutoFit/>
          </a:bodyPr>
          <a:lstStyle/>
          <a:p>
            <a:r>
              <a:rPr lang="en-US" sz="4000" b="1">
                <a:solidFill>
                  <a:srgbClr val="FF0000"/>
                </a:solidFill>
                <a:cs typeface="Arial" charset="0"/>
              </a:rPr>
              <a:t>                 Tôi chỉ có một sự ham muốn, ham muốn tột bậc, là làm sao cho nước ta hoàn toàn độc lập, dân ta được hoàn toàn tự do, đồng bào ta ai cũng có cơm ăn, áo mặc, ai cũng được học hành</a:t>
            </a:r>
            <a:endParaRPr lang="en-US" sz="40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4"/>
          <p:cNvSpPr>
            <a:spLocks noChangeArrowheads="1"/>
          </p:cNvSpPr>
          <p:nvPr/>
        </p:nvSpPr>
        <p:spPr bwMode="auto">
          <a:xfrm>
            <a:off x="228600" y="23813"/>
            <a:ext cx="8915400" cy="5078412"/>
          </a:xfrm>
          <a:prstGeom prst="rect">
            <a:avLst/>
          </a:prstGeom>
          <a:noFill/>
          <a:ln w="9525">
            <a:noFill/>
            <a:miter lim="800000"/>
            <a:headEnd/>
            <a:tailEnd/>
          </a:ln>
        </p:spPr>
        <p:txBody>
          <a:bodyPr>
            <a:spAutoFit/>
          </a:bodyPr>
          <a:lstStyle/>
          <a:p>
            <a:r>
              <a:rPr lang="en-US" sz="3200" b="1">
                <a:solidFill>
                  <a:srgbClr val="0000FF"/>
                </a:solidFill>
                <a:cs typeface="Arial" charset="0"/>
              </a:rPr>
              <a:t>     </a:t>
            </a:r>
            <a:r>
              <a:rPr lang="en-US" sz="3600" b="1">
                <a:latin typeface="Times New Roman" pitchFamily="18" charset="0"/>
                <a:cs typeface="Times New Roman" pitchFamily="18" charset="0"/>
              </a:rPr>
              <a:t>Bác tự cho mình là “</a:t>
            </a:r>
            <a:r>
              <a:rPr lang="en-US" sz="3600" b="1">
                <a:solidFill>
                  <a:srgbClr val="FF0000"/>
                </a:solidFill>
                <a:latin typeface="Times New Roman" pitchFamily="18" charset="0"/>
                <a:cs typeface="Times New Roman" pitchFamily="18" charset="0"/>
              </a:rPr>
              <a:t>người lính vâng lệnh quốc dân ra mặt trận</a:t>
            </a:r>
            <a:r>
              <a:rPr lang="en-US" sz="3600" b="1">
                <a:latin typeface="Times New Roman" pitchFamily="18" charset="0"/>
                <a:cs typeface="Times New Roman" pitchFamily="18" charset="0"/>
              </a:rPr>
              <a:t>”, là “</a:t>
            </a:r>
            <a:r>
              <a:rPr lang="en-US" sz="3600" b="1">
                <a:solidFill>
                  <a:srgbClr val="FF0000"/>
                </a:solidFill>
                <a:latin typeface="Times New Roman" pitchFamily="18" charset="0"/>
                <a:cs typeface="Times New Roman" pitchFamily="18" charset="0"/>
              </a:rPr>
              <a:t>đầy tớ trung thành của nhân dân</a:t>
            </a:r>
            <a:r>
              <a:rPr lang="en-US" sz="3600" b="1">
                <a:latin typeface="Times New Roman" pitchFamily="18" charset="0"/>
                <a:cs typeface="Times New Roman" pitchFamily="18" charset="0"/>
              </a:rPr>
              <a:t>”. Ở Bác, lòng yêu mến nhân dân đã trở thành một sự say mê mãnh liệt. Bác nói: “</a:t>
            </a:r>
            <a:r>
              <a:rPr lang="en-US" sz="3600" b="1">
                <a:solidFill>
                  <a:srgbClr val="FF0000"/>
                </a:solidFill>
                <a:latin typeface="Times New Roman" pitchFamily="18" charset="0"/>
                <a:cs typeface="Times New Roman" pitchFamily="18" charset="0"/>
              </a:rPr>
              <a:t>Tôi chỉ có một sự ham muốn, ham muốn tột bậc, là làm sao cho nước ta hoàn toàn độc lập, dân ta được hoàn toàn tự do, đồng bào ta ai cũng có cơm ăn, áo mặc, ai cũng được học hành</a:t>
            </a:r>
            <a:r>
              <a:rPr lang="en-US" sz="3600" b="1">
                <a:latin typeface="Times New Roman" pitchFamily="18" charset="0"/>
                <a:cs typeface="Times New Roman" pitchFamily="18" charset="0"/>
              </a:rPr>
              <a:t>.”</a:t>
            </a:r>
          </a:p>
        </p:txBody>
      </p:sp>
      <p:sp>
        <p:nvSpPr>
          <p:cNvPr id="8195" name="Rectangle 52"/>
          <p:cNvSpPr>
            <a:spLocks noChangeArrowheads="1"/>
          </p:cNvSpPr>
          <p:nvPr/>
        </p:nvSpPr>
        <p:spPr bwMode="auto">
          <a:xfrm>
            <a:off x="0" y="5105400"/>
            <a:ext cx="8839200" cy="1323975"/>
          </a:xfrm>
          <a:prstGeom prst="rect">
            <a:avLst/>
          </a:prstGeom>
          <a:noFill/>
          <a:ln w="9525">
            <a:noFill/>
            <a:miter lim="800000"/>
            <a:headEnd/>
            <a:tailEnd/>
          </a:ln>
        </p:spPr>
        <p:txBody>
          <a:bodyPr>
            <a:spAutoFit/>
          </a:bodyPr>
          <a:lstStyle/>
          <a:p>
            <a:r>
              <a:rPr lang="en-US" sz="4000" b="1">
                <a:latin typeface="Times New Roman" pitchFamily="18" charset="0"/>
                <a:cs typeface="Times New Roman" pitchFamily="18" charset="0"/>
              </a:rPr>
              <a:t>Những từ ngữ và câu đặt trong dấu ngoặc kép là lời của ai?. </a:t>
            </a:r>
            <a:endParaRPr lang="en-US" sz="4000">
              <a:latin typeface="Times New Roman" pitchFamily="18" charset="0"/>
              <a:cs typeface="Times New Roman" pitchFamily="18" charset="0"/>
            </a:endParaRPr>
          </a:p>
        </p:txBody>
      </p:sp>
      <p:sp>
        <p:nvSpPr>
          <p:cNvPr id="6" name="Rectangle 52"/>
          <p:cNvSpPr>
            <a:spLocks noChangeArrowheads="1"/>
          </p:cNvSpPr>
          <p:nvPr/>
        </p:nvSpPr>
        <p:spPr bwMode="auto">
          <a:xfrm>
            <a:off x="0" y="5181600"/>
            <a:ext cx="9144000" cy="1446213"/>
          </a:xfrm>
          <a:prstGeom prst="rect">
            <a:avLst/>
          </a:prstGeom>
          <a:solidFill>
            <a:schemeClr val="bg1"/>
          </a:solidFill>
          <a:ln w="9525">
            <a:noFill/>
            <a:miter lim="800000"/>
            <a:headEnd/>
            <a:tailEnd/>
          </a:ln>
        </p:spPr>
        <p:txBody>
          <a:bodyPr>
            <a:spAutoFit/>
          </a:bodyPr>
          <a:lstStyle/>
          <a:p>
            <a:r>
              <a:rPr lang="en-US" sz="4400" b="1">
                <a:solidFill>
                  <a:srgbClr val="0000FF"/>
                </a:solidFill>
                <a:latin typeface="Times New Roman" pitchFamily="18" charset="0"/>
                <a:cs typeface="Times New Roman" pitchFamily="18" charset="0"/>
              </a:rPr>
              <a:t>Những từ ngữ và câu đặt trong dấu ngoặc kép là lời của </a:t>
            </a:r>
            <a:r>
              <a:rPr lang="en-US" sz="4400" b="1">
                <a:solidFill>
                  <a:srgbClr val="FF0000"/>
                </a:solidFill>
                <a:latin typeface="Times New Roman" pitchFamily="18" charset="0"/>
                <a:cs typeface="Times New Roman" pitchFamily="18" charset="0"/>
              </a:rPr>
              <a:t>Bác Hồ. </a:t>
            </a:r>
            <a:endParaRPr lang="en-US" sz="440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0"/>
          <p:cNvSpPr txBox="1">
            <a:spLocks noChangeArrowheads="1"/>
          </p:cNvSpPr>
          <p:nvPr/>
        </p:nvSpPr>
        <p:spPr bwMode="auto">
          <a:xfrm>
            <a:off x="228600" y="609600"/>
            <a:ext cx="8915400" cy="769938"/>
          </a:xfrm>
          <a:prstGeom prst="rect">
            <a:avLst/>
          </a:prstGeom>
          <a:noFill/>
          <a:ln w="9525">
            <a:noFill/>
            <a:miter lim="800000"/>
            <a:headEnd/>
            <a:tailEnd/>
          </a:ln>
        </p:spPr>
        <p:txBody>
          <a:bodyPr>
            <a:spAutoFit/>
          </a:bodyPr>
          <a:lstStyle/>
          <a:p>
            <a:pPr marL="342900" indent="-342900">
              <a:spcBef>
                <a:spcPct val="50000"/>
              </a:spcBef>
            </a:pPr>
            <a:r>
              <a:rPr lang="en-US" sz="3600" b="1">
                <a:solidFill>
                  <a:srgbClr val="FF0000"/>
                </a:solidFill>
              </a:rPr>
              <a:t> </a:t>
            </a:r>
            <a:r>
              <a:rPr lang="en-US" sz="4400" b="1">
                <a:solidFill>
                  <a:srgbClr val="0000FF"/>
                </a:solidFill>
                <a:latin typeface="Times New Roman" pitchFamily="18" charset="0"/>
                <a:cs typeface="Times New Roman" pitchFamily="18" charset="0"/>
              </a:rPr>
              <a:t>- Nêu tác dụng của dấu ngoặc kép?</a:t>
            </a:r>
          </a:p>
        </p:txBody>
      </p:sp>
      <p:sp>
        <p:nvSpPr>
          <p:cNvPr id="6" name="Rectangle 24"/>
          <p:cNvSpPr>
            <a:spLocks noChangeArrowheads="1"/>
          </p:cNvSpPr>
          <p:nvPr/>
        </p:nvSpPr>
        <p:spPr bwMode="auto">
          <a:xfrm>
            <a:off x="228600" y="2133600"/>
            <a:ext cx="8915400" cy="1570038"/>
          </a:xfrm>
          <a:prstGeom prst="rect">
            <a:avLst/>
          </a:prstGeom>
          <a:solidFill>
            <a:schemeClr val="bg1"/>
          </a:solidFill>
          <a:ln w="9525">
            <a:noFill/>
            <a:miter lim="800000"/>
            <a:headEnd/>
            <a:tailEnd/>
          </a:ln>
        </p:spPr>
        <p:txBody>
          <a:bodyPr>
            <a:spAutoFit/>
          </a:bodyPr>
          <a:lstStyle/>
          <a:p>
            <a:r>
              <a:rPr lang="en-US" sz="4800" b="1">
                <a:solidFill>
                  <a:srgbClr val="0000FF"/>
                </a:solidFill>
              </a:rPr>
              <a:t>   </a:t>
            </a:r>
            <a:r>
              <a:rPr lang="en-US" sz="4800" b="1">
                <a:latin typeface="Times New Roman" pitchFamily="18" charset="0"/>
                <a:cs typeface="Times New Roman" pitchFamily="18" charset="0"/>
              </a:rPr>
              <a:t>Dấu ngoặc kép dùng để dẫn lời nói trực tiếp của nhân vật. </a:t>
            </a:r>
            <a:endParaRPr lang="en-US" sz="4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9f86b9f748cac5d38c412aae723e0eb4d1831fb"/>
  <p:tag name="VIOLETID" val="12440920"/>
  <p:tag name="VIOLETTITLE" val="Tuần 8. Dấu ngoặc kép"/>
  <p:tag name="VIOLETLESSON" val="16"/>
  <p:tag name="VIOLETCATID" val="7840645"/>
  <p:tag name="VIOLETSUBJECT" val="Luyện từ và câu 4"/>
  <p:tag name="VIOLETAUTHORID" val="11061733"/>
  <p:tag name="VIOLETAUTHORNAME" val="Nguyễn Thị Mộng Thuỳ"/>
  <p:tag name="VIOLETAUTHORAVATAR" val="no_avatarf.jpg"/>
  <p:tag name="VIOLETAUTHORADDRESS" val=" - quảng trị"/>
  <p:tag name="VIOLETDATE" val="2018-10-16 21:13:54"/>
  <p:tag name="VIOLETHIT" val="10"/>
  <p:tag name="VIOLETLIKE"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2&quot;/&gt;&lt;property id=&quot;20307&quot; value=&quot;302&quot;/&gt;&lt;/object&gt;&lt;object type=&quot;3&quot; unique_id=&quot;10005&quot;&gt;&lt;property id=&quot;20148&quot; value=&quot;5&quot;/&gt;&lt;property id=&quot;20300&quot; value=&quot;Slide 3&quot;/&gt;&lt;property id=&quot;20307&quot; value=&quot;303&quot;/&gt;&lt;/object&gt;&lt;object type=&quot;3&quot; unique_id=&quot;10006&quot;&gt;&lt;property id=&quot;20148&quot; value=&quot;5&quot;/&gt;&lt;property id=&quot;20300&quot; value=&quot;Slide 4&quot;/&gt;&lt;property id=&quot;20307&quot; value=&quot;258&quot;/&gt;&lt;/object&gt;&lt;object type=&quot;3&quot; unique_id=&quot;10007&quot;&gt;&lt;property id=&quot;20148&quot; value=&quot;5&quot;/&gt;&lt;property id=&quot;20300&quot; value=&quot;Slide 5&quot;/&gt;&lt;property id=&quot;20307&quot; value=&quot;304&quot;/&gt;&lt;/object&gt;&lt;object type=&quot;3&quot; unique_id=&quot;10008&quot;&gt;&lt;property id=&quot;20148&quot; value=&quot;5&quot;/&gt;&lt;property id=&quot;20300&quot; value=&quot;Slide 6&quot;/&gt;&lt;property id=&quot;20307&quot; value=&quot;289&quot;/&gt;&lt;/object&gt;&lt;object type=&quot;3&quot; unique_id=&quot;10009&quot;&gt;&lt;property id=&quot;20148&quot; value=&quot;5&quot;/&gt;&lt;property id=&quot;20300&quot; value=&quot;Slide 7&quot;/&gt;&lt;property id=&quot;20307&quot; value=&quot;290&quot;/&gt;&lt;/object&gt;&lt;object type=&quot;3&quot; unique_id=&quot;10010&quot;&gt;&lt;property id=&quot;20148&quot; value=&quot;5&quot;/&gt;&lt;property id=&quot;20300&quot; value=&quot;Slide 8&quot;/&gt;&lt;property id=&quot;20307&quot; value=&quot;291&quot;/&gt;&lt;/object&gt;&lt;object type=&quot;3&quot; unique_id=&quot;10011&quot;&gt;&lt;property id=&quot;20148&quot; value=&quot;5&quot;/&gt;&lt;property id=&quot;20300&quot; value=&quot;Slide 9&quot;/&gt;&lt;property id=&quot;20307&quot; value=&quot;292&quot;/&gt;&lt;/object&gt;&lt;object type=&quot;3&quot; unique_id=&quot;10012&quot;&gt;&lt;property id=&quot;20148&quot; value=&quot;5&quot;/&gt;&lt;property id=&quot;20300&quot; value=&quot;Slide 10&quot;/&gt;&lt;property id=&quot;20307&quot; value=&quot;261&quot;/&gt;&lt;/object&gt;&lt;object type=&quot;3&quot; unique_id=&quot;10013&quot;&gt;&lt;property id=&quot;20148&quot; value=&quot;5&quot;/&gt;&lt;property id=&quot;20300&quot; value=&quot;Slide 11&quot;/&gt;&lt;property id=&quot;20307&quot; value=&quot;262&quot;/&gt;&lt;/object&gt;&lt;object type=&quot;3&quot; unique_id=&quot;10014&quot;&gt;&lt;property id=&quot;20148&quot; value=&quot;5&quot;/&gt;&lt;property id=&quot;20300&quot; value=&quot;Slide 12&quot;/&gt;&lt;property id=&quot;20307&quot; value=&quot;263&quot;/&gt;&lt;/object&gt;&lt;object type=&quot;3&quot; unique_id=&quot;10015&quot;&gt;&lt;property id=&quot;20148&quot; value=&quot;5&quot;/&gt;&lt;property id=&quot;20300&quot; value=&quot;Slide 13&quot;/&gt;&lt;property id=&quot;20307&quot; value=&quot;282&quot;/&gt;&lt;/object&gt;&lt;object type=&quot;3&quot; unique_id=&quot;10016&quot;&gt;&lt;property id=&quot;20148&quot; value=&quot;5&quot;/&gt;&lt;property id=&quot;20300&quot; value=&quot;Slide 14&quot;/&gt;&lt;property id=&quot;20307&quot; value=&quot;264&quot;/&gt;&lt;/object&gt;&lt;object type=&quot;3&quot; unique_id=&quot;10017&quot;&gt;&lt;property id=&quot;20148&quot; value=&quot;5&quot;/&gt;&lt;property id=&quot;20300&quot; value=&quot;Slide 15&quot;/&gt;&lt;property id=&quot;20307&quot; value=&quot;278&quot;/&gt;&lt;/object&gt;&lt;object type=&quot;3&quot; unique_id=&quot;10018&quot;&gt;&lt;property id=&quot;20148&quot; value=&quot;5&quot;/&gt;&lt;property id=&quot;20300&quot; value=&quot;Slide 16&quot;/&gt;&lt;property id=&quot;20307&quot; value=&quot;265&quot;/&gt;&lt;/object&gt;&lt;object type=&quot;3&quot; unique_id=&quot;10019&quot;&gt;&lt;property id=&quot;20148&quot; value=&quot;5&quot;/&gt;&lt;property id=&quot;20300&quot; value=&quot;Slide 17&quot;/&gt;&lt;property id=&quot;20307&quot; value=&quot;266&quot;/&gt;&lt;/object&gt;&lt;object type=&quot;3&quot; unique_id=&quot;10020&quot;&gt;&lt;property id=&quot;20148&quot; value=&quot;5&quot;/&gt;&lt;property id=&quot;20300&quot; value=&quot;Slide 18&quot;/&gt;&lt;property id=&quot;20307&quot; value=&quot;283&quot;/&gt;&lt;/object&gt;&lt;object type=&quot;3&quot; unique_id=&quot;10021&quot;&gt;&lt;property id=&quot;20148&quot; value=&quot;5&quot;/&gt;&lt;property id=&quot;20300&quot; value=&quot;Slide 19&quot;/&gt;&lt;property id=&quot;20307&quot; value=&quot;294&quot;/&gt;&lt;/object&gt;&lt;object type=&quot;3&quot; unique_id=&quot;10022&quot;&gt;&lt;property id=&quot;20148&quot; value=&quot;5&quot;/&gt;&lt;property id=&quot;20300&quot; value=&quot;Slide 20&quot;/&gt;&lt;property id=&quot;20307&quot; value=&quot;267&quot;/&gt;&lt;/object&gt;&lt;object type=&quot;3&quot; unique_id=&quot;10023&quot;&gt;&lt;property id=&quot;20148&quot; value=&quot;5&quot;/&gt;&lt;property id=&quot;20300&quot; value=&quot;Slide 21&quot;/&gt;&lt;property id=&quot;20307&quot; value=&quot;295&quot;/&gt;&lt;/object&gt;&lt;object type=&quot;3&quot; unique_id=&quot;10024&quot;&gt;&lt;property id=&quot;20148&quot; value=&quot;5&quot;/&gt;&lt;property id=&quot;20300&quot; value=&quot;Slide 22&quot;/&gt;&lt;property id=&quot;20307&quot; value=&quot;284&quot;/&gt;&lt;/object&gt;&lt;object type=&quot;3&quot; unique_id=&quot;10025&quot;&gt;&lt;property id=&quot;20148&quot; value=&quot;5&quot;/&gt;&lt;property id=&quot;20300&quot; value=&quot;Slide 23&quot;/&gt;&lt;property id=&quot;20307&quot; value=&quot;272&quot;/&gt;&lt;/object&gt;&lt;object type=&quot;3&quot; unique_id=&quot;10026&quot;&gt;&lt;property id=&quot;20148&quot; value=&quot;5&quot;/&gt;&lt;property id=&quot;20300&quot; value=&quot;Slide 24&quot;/&gt;&lt;property id=&quot;20307&quot; value=&quot;270&quot;/&gt;&lt;/object&gt;&lt;object type=&quot;3&quot; unique_id=&quot;10027&quot;&gt;&lt;property id=&quot;20148&quot; value=&quot;5&quot;/&gt;&lt;property id=&quot;20300&quot; value=&quot;Slide 25&quot;/&gt;&lt;property id=&quot;20307&quot; value=&quot;285&quot;/&gt;&lt;/object&gt;&lt;object type=&quot;3&quot; unique_id=&quot;10028&quot;&gt;&lt;property id=&quot;20148&quot; value=&quot;5&quot;/&gt;&lt;property id=&quot;20300&quot; value=&quot;Slide 26&quot;/&gt;&lt;property id=&quot;20307&quot; value=&quot;286&quot;/&gt;&lt;/object&gt;&lt;object type=&quot;3&quot; unique_id=&quot;10029&quot;&gt;&lt;property id=&quot;20148&quot; value=&quot;5&quot;/&gt;&lt;property id=&quot;20300&quot; value=&quot;Slide 27&quot;/&gt;&lt;property id=&quot;20307&quot; value=&quot;305&quot;/&gt;&lt;/object&gt;&lt;object type=&quot;3&quot; unique_id=&quot;10058&quot;&gt;&lt;property id=&quot;20148&quot; value=&quot;5&quot;/&gt;&lt;property id=&quot;20300&quot; value=&quot;Slide 1&quot;/&gt;&lt;property id=&quot;20307&quot; value=&quot;306&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625</TotalTime>
  <Words>1907</Words>
  <Application>Microsoft Office PowerPoint</Application>
  <PresentationFormat>On-screen Show (4:3)</PresentationFormat>
  <Paragraphs>135</Paragraphs>
  <Slides>27</Slides>
  <Notes>16</Notes>
  <HiddenSlides>1</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HOANG KHIEN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ts83dnk</dc:creator>
  <cp:lastModifiedBy>AutoBVT</cp:lastModifiedBy>
  <cp:revision>86</cp:revision>
  <dcterms:created xsi:type="dcterms:W3CDTF">2016-10-06T13:51:24Z</dcterms:created>
  <dcterms:modified xsi:type="dcterms:W3CDTF">2018-10-17T03:46:52Z</dcterms:modified>
</cp:coreProperties>
</file>